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0" r:id="rId5"/>
  </p:sldMasterIdLst>
  <p:notesMasterIdLst>
    <p:notesMasterId r:id="rId36"/>
  </p:notesMasterIdLst>
  <p:handoutMasterIdLst>
    <p:handoutMasterId r:id="rId37"/>
  </p:handoutMasterIdLst>
  <p:sldIdLst>
    <p:sldId id="397" r:id="rId6"/>
    <p:sldId id="384" r:id="rId7"/>
    <p:sldId id="357" r:id="rId8"/>
    <p:sldId id="385" r:id="rId9"/>
    <p:sldId id="395" r:id="rId10"/>
    <p:sldId id="351" r:id="rId11"/>
    <p:sldId id="377" r:id="rId12"/>
    <p:sldId id="374" r:id="rId13"/>
    <p:sldId id="359" r:id="rId14"/>
    <p:sldId id="356" r:id="rId15"/>
    <p:sldId id="355" r:id="rId16"/>
    <p:sldId id="386" r:id="rId17"/>
    <p:sldId id="362" r:id="rId18"/>
    <p:sldId id="375" r:id="rId19"/>
    <p:sldId id="379" r:id="rId20"/>
    <p:sldId id="376" r:id="rId21"/>
    <p:sldId id="381" r:id="rId22"/>
    <p:sldId id="361" r:id="rId23"/>
    <p:sldId id="382" r:id="rId24"/>
    <p:sldId id="390" r:id="rId25"/>
    <p:sldId id="391" r:id="rId26"/>
    <p:sldId id="387" r:id="rId27"/>
    <p:sldId id="388" r:id="rId28"/>
    <p:sldId id="392" r:id="rId29"/>
    <p:sldId id="393" r:id="rId30"/>
    <p:sldId id="394" r:id="rId31"/>
    <p:sldId id="368" r:id="rId32"/>
    <p:sldId id="396" r:id="rId33"/>
    <p:sldId id="389" r:id="rId34"/>
    <p:sldId id="37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to UCL" id="{A37B3FEB-7B75-2641-B008-FC44CC889E5B}">
          <p14:sldIdLst>
            <p14:sldId id="397"/>
            <p14:sldId id="384"/>
            <p14:sldId id="357"/>
            <p14:sldId id="385"/>
            <p14:sldId id="395"/>
            <p14:sldId id="351"/>
            <p14:sldId id="377"/>
            <p14:sldId id="374"/>
            <p14:sldId id="359"/>
            <p14:sldId id="356"/>
            <p14:sldId id="355"/>
            <p14:sldId id="386"/>
            <p14:sldId id="362"/>
            <p14:sldId id="375"/>
            <p14:sldId id="379"/>
            <p14:sldId id="376"/>
            <p14:sldId id="381"/>
            <p14:sldId id="361"/>
            <p14:sldId id="382"/>
            <p14:sldId id="390"/>
            <p14:sldId id="391"/>
            <p14:sldId id="387"/>
            <p14:sldId id="388"/>
            <p14:sldId id="392"/>
            <p14:sldId id="393"/>
            <p14:sldId id="394"/>
            <p14:sldId id="368"/>
            <p14:sldId id="396"/>
            <p14:sldId id="389"/>
            <p14:sldId id="37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0A27A5-C688-B643-9F45-8BD7CBE7D534}" name="Holmes, Wayne" initials="HW" userId="S::utnvwho@ucl.ac.uk::a318e7ff-ddea-47ed-8e81-848028b11dc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ry Morrison" initials="RM" lastIdx="6" clrIdx="0"/>
  <p:cmAuthor id="2" name="Morrison, Rory" initials="MR" lastIdx="5" clrIdx="1">
    <p:extLst>
      <p:ext uri="{19B8F6BF-5375-455C-9EA6-DF929625EA0E}">
        <p15:presenceInfo xmlns:p15="http://schemas.microsoft.com/office/powerpoint/2012/main" userId="S::ucyprmm@ucl.ac.uk::40c2b739-a1ee-4ff9-8650-5ffc172fee3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939"/>
    <a:srgbClr val="B7E0E5"/>
    <a:srgbClr val="192120"/>
    <a:srgbClr val="002855"/>
    <a:srgbClr val="95D3E3"/>
    <a:srgbClr val="118598"/>
    <a:srgbClr val="3E0065"/>
    <a:srgbClr val="3A293B"/>
    <a:srgbClr val="D6D2C4"/>
    <a:srgbClr val="FBE599"/>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014" y="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248C7-B9B4-4D75-9C83-6EC6406DCDD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53A1F10-3FD2-4E82-880E-91A1A15FC721}">
      <dgm:prSet/>
      <dgm:spPr>
        <a:solidFill>
          <a:srgbClr val="0E1939"/>
        </a:solidFill>
      </dgm:spPr>
      <dgm:t>
        <a:bodyPr/>
        <a:lstStyle/>
        <a:p>
          <a:pPr rtl="0"/>
          <a:r>
            <a:rPr lang="en-GB"/>
            <a:t>1. What is </a:t>
          </a:r>
          <a:r>
            <a:rPr lang="en-GB">
              <a:latin typeface="Arial"/>
            </a:rPr>
            <a:t>Artificial Intelligence</a:t>
          </a:r>
          <a:r>
            <a:rPr lang="en-GB"/>
            <a:t>?</a:t>
          </a:r>
          <a:endParaRPr lang="en-US"/>
        </a:p>
      </dgm:t>
    </dgm:pt>
    <dgm:pt modelId="{E7FA00D1-D3FF-4543-A8C6-3E85029ED57D}" type="parTrans" cxnId="{1C5402FA-9025-4E4E-9FAA-77C78DFFF38E}">
      <dgm:prSet/>
      <dgm:spPr/>
      <dgm:t>
        <a:bodyPr/>
        <a:lstStyle/>
        <a:p>
          <a:endParaRPr lang="en-US"/>
        </a:p>
      </dgm:t>
    </dgm:pt>
    <dgm:pt modelId="{18E2E875-51EB-4C58-826D-61A5AC8E4CFA}" type="sibTrans" cxnId="{1C5402FA-9025-4E4E-9FAA-77C78DFFF38E}">
      <dgm:prSet/>
      <dgm:spPr/>
      <dgm:t>
        <a:bodyPr/>
        <a:lstStyle/>
        <a:p>
          <a:endParaRPr lang="en-US"/>
        </a:p>
      </dgm:t>
    </dgm:pt>
    <dgm:pt modelId="{34F20527-D738-4AD8-AC69-9BDDF4C25608}">
      <dgm:prSet/>
      <dgm:spPr>
        <a:solidFill>
          <a:srgbClr val="0E1939"/>
        </a:solidFill>
      </dgm:spPr>
      <dgm:t>
        <a:bodyPr/>
        <a:lstStyle/>
        <a:p>
          <a:pPr rtl="0"/>
          <a:r>
            <a:rPr lang="en-US"/>
            <a:t>2. Is it appropriate to use AI</a:t>
          </a:r>
          <a:r>
            <a:rPr lang="en-US">
              <a:latin typeface="Arial"/>
            </a:rPr>
            <a:t> tools in your education</a:t>
          </a:r>
          <a:r>
            <a:rPr lang="en-US"/>
            <a:t>?</a:t>
          </a:r>
        </a:p>
      </dgm:t>
    </dgm:pt>
    <dgm:pt modelId="{3944DEBF-FA48-432F-83CA-A68CD76B3695}" type="parTrans" cxnId="{B95D6221-DBE5-49D2-A139-7A41257C18AE}">
      <dgm:prSet/>
      <dgm:spPr/>
      <dgm:t>
        <a:bodyPr/>
        <a:lstStyle/>
        <a:p>
          <a:endParaRPr lang="en-US"/>
        </a:p>
      </dgm:t>
    </dgm:pt>
    <dgm:pt modelId="{9B0E3BDB-D66D-42BE-9D7F-226875C1AE3C}" type="sibTrans" cxnId="{B95D6221-DBE5-49D2-A139-7A41257C18AE}">
      <dgm:prSet/>
      <dgm:spPr/>
      <dgm:t>
        <a:bodyPr/>
        <a:lstStyle/>
        <a:p>
          <a:endParaRPr lang="en-US"/>
        </a:p>
      </dgm:t>
    </dgm:pt>
    <dgm:pt modelId="{549C4B23-6207-45D8-A418-C3A60E472A92}">
      <dgm:prSet/>
      <dgm:spPr>
        <a:solidFill>
          <a:srgbClr val="0E1939"/>
        </a:solidFill>
      </dgm:spPr>
      <dgm:t>
        <a:bodyPr/>
        <a:lstStyle/>
        <a:p>
          <a:pPr rtl="0"/>
          <a:r>
            <a:rPr lang="en-GB"/>
            <a:t>4. </a:t>
          </a:r>
          <a:r>
            <a:rPr lang="en-GB">
              <a:latin typeface="Arial"/>
            </a:rPr>
            <a:t>What are our next steps?</a:t>
          </a:r>
          <a:endParaRPr lang="en-US"/>
        </a:p>
      </dgm:t>
    </dgm:pt>
    <dgm:pt modelId="{A1B20B1B-B150-464D-93A9-9231144529A4}" type="parTrans" cxnId="{C5165AD2-175C-42A2-88D9-B70992385C42}">
      <dgm:prSet/>
      <dgm:spPr/>
      <dgm:t>
        <a:bodyPr/>
        <a:lstStyle/>
        <a:p>
          <a:endParaRPr lang="en-US"/>
        </a:p>
      </dgm:t>
    </dgm:pt>
    <dgm:pt modelId="{B72BDE00-3572-4AAF-91E6-9B533023EF4A}" type="sibTrans" cxnId="{C5165AD2-175C-42A2-88D9-B70992385C42}">
      <dgm:prSet/>
      <dgm:spPr/>
      <dgm:t>
        <a:bodyPr/>
        <a:lstStyle/>
        <a:p>
          <a:endParaRPr lang="en-US"/>
        </a:p>
      </dgm:t>
    </dgm:pt>
    <dgm:pt modelId="{E1A60CD3-7A3B-40A3-BC34-E489F0CA3E3C}">
      <dgm:prSet/>
      <dgm:spPr>
        <a:solidFill>
          <a:srgbClr val="0E1939"/>
        </a:solidFill>
      </dgm:spPr>
      <dgm:t>
        <a:bodyPr/>
        <a:lstStyle/>
        <a:p>
          <a:r>
            <a:rPr lang="en-US"/>
            <a:t>3. What are UCL’s rules on academic integrity and AI?</a:t>
          </a:r>
        </a:p>
      </dgm:t>
    </dgm:pt>
    <dgm:pt modelId="{46F6CB8C-B0D1-4E35-823A-45D2456A1D26}" type="parTrans" cxnId="{69A9E403-57D7-4AD3-A16E-844E6D2377D3}">
      <dgm:prSet/>
      <dgm:spPr/>
      <dgm:t>
        <a:bodyPr/>
        <a:lstStyle/>
        <a:p>
          <a:endParaRPr lang="en-GB"/>
        </a:p>
      </dgm:t>
    </dgm:pt>
    <dgm:pt modelId="{7433CC19-390B-447C-98B8-A5B1591BD979}" type="sibTrans" cxnId="{69A9E403-57D7-4AD3-A16E-844E6D2377D3}">
      <dgm:prSet/>
      <dgm:spPr/>
      <dgm:t>
        <a:bodyPr/>
        <a:lstStyle/>
        <a:p>
          <a:endParaRPr lang="en-GB"/>
        </a:p>
      </dgm:t>
    </dgm:pt>
    <dgm:pt modelId="{A0298BF8-76DE-4340-AB81-9682CEF1EE05}" type="pres">
      <dgm:prSet presAssocID="{ED7248C7-B9B4-4D75-9C83-6EC6406DCDDD}" presName="linear" presStyleCnt="0">
        <dgm:presLayoutVars>
          <dgm:dir/>
          <dgm:animLvl val="lvl"/>
          <dgm:resizeHandles val="exact"/>
        </dgm:presLayoutVars>
      </dgm:prSet>
      <dgm:spPr/>
    </dgm:pt>
    <dgm:pt modelId="{6099ECDB-F446-4210-89CA-D705648BA276}" type="pres">
      <dgm:prSet presAssocID="{153A1F10-3FD2-4E82-880E-91A1A15FC721}" presName="parentLin" presStyleCnt="0"/>
      <dgm:spPr/>
    </dgm:pt>
    <dgm:pt modelId="{F4F6591F-5716-48E2-BEE9-89EDCA6178D1}" type="pres">
      <dgm:prSet presAssocID="{153A1F10-3FD2-4E82-880E-91A1A15FC721}" presName="parentLeftMargin" presStyleLbl="node1" presStyleIdx="0" presStyleCnt="4"/>
      <dgm:spPr/>
    </dgm:pt>
    <dgm:pt modelId="{786FE00E-B394-4FAA-B037-03368AD2AB23}" type="pres">
      <dgm:prSet presAssocID="{153A1F10-3FD2-4E82-880E-91A1A15FC721}" presName="parentText" presStyleLbl="node1" presStyleIdx="0" presStyleCnt="4" custScaleX="107444" custLinFactNeighborX="4200" custLinFactNeighborY="4927">
        <dgm:presLayoutVars>
          <dgm:chMax val="0"/>
          <dgm:bulletEnabled val="1"/>
        </dgm:presLayoutVars>
      </dgm:prSet>
      <dgm:spPr/>
    </dgm:pt>
    <dgm:pt modelId="{DA87E0F7-C4E8-465C-B9CA-4FCA0B9C0E9B}" type="pres">
      <dgm:prSet presAssocID="{153A1F10-3FD2-4E82-880E-91A1A15FC721}" presName="negativeSpace" presStyleCnt="0"/>
      <dgm:spPr/>
    </dgm:pt>
    <dgm:pt modelId="{60370FA2-5171-4A65-BE88-2CDD801DC66A}" type="pres">
      <dgm:prSet presAssocID="{153A1F10-3FD2-4E82-880E-91A1A15FC721}" presName="childText" presStyleLbl="conFgAcc1" presStyleIdx="0" presStyleCnt="4">
        <dgm:presLayoutVars>
          <dgm:bulletEnabled val="1"/>
        </dgm:presLayoutVars>
      </dgm:prSet>
      <dgm:spPr/>
    </dgm:pt>
    <dgm:pt modelId="{C3C85757-2593-4578-85F0-284D7CB10CEE}" type="pres">
      <dgm:prSet presAssocID="{18E2E875-51EB-4C58-826D-61A5AC8E4CFA}" presName="spaceBetweenRectangles" presStyleCnt="0"/>
      <dgm:spPr/>
    </dgm:pt>
    <dgm:pt modelId="{8035B6FC-B8AD-4197-B4F7-308344CBD0A8}" type="pres">
      <dgm:prSet presAssocID="{34F20527-D738-4AD8-AC69-9BDDF4C25608}" presName="parentLin" presStyleCnt="0"/>
      <dgm:spPr/>
    </dgm:pt>
    <dgm:pt modelId="{F94A3952-42D9-49F2-828E-96952D35C99F}" type="pres">
      <dgm:prSet presAssocID="{34F20527-D738-4AD8-AC69-9BDDF4C25608}" presName="parentLeftMargin" presStyleLbl="node1" presStyleIdx="0" presStyleCnt="4"/>
      <dgm:spPr/>
    </dgm:pt>
    <dgm:pt modelId="{1420FF2F-35F5-4FE9-AE3C-537815387D81}" type="pres">
      <dgm:prSet presAssocID="{34F20527-D738-4AD8-AC69-9BDDF4C25608}" presName="parentText" presStyleLbl="node1" presStyleIdx="1" presStyleCnt="4" custScaleX="107144" custLinFactNeighborX="8401">
        <dgm:presLayoutVars>
          <dgm:chMax val="0"/>
          <dgm:bulletEnabled val="1"/>
        </dgm:presLayoutVars>
      </dgm:prSet>
      <dgm:spPr/>
    </dgm:pt>
    <dgm:pt modelId="{63EE5324-292D-42E2-8E84-FA5175545D48}" type="pres">
      <dgm:prSet presAssocID="{34F20527-D738-4AD8-AC69-9BDDF4C25608}" presName="negativeSpace" presStyleCnt="0"/>
      <dgm:spPr/>
    </dgm:pt>
    <dgm:pt modelId="{ECD325BA-D51B-4F7D-8B9C-B805873F9F8A}" type="pres">
      <dgm:prSet presAssocID="{34F20527-D738-4AD8-AC69-9BDDF4C25608}" presName="childText" presStyleLbl="conFgAcc1" presStyleIdx="1" presStyleCnt="4">
        <dgm:presLayoutVars>
          <dgm:bulletEnabled val="1"/>
        </dgm:presLayoutVars>
      </dgm:prSet>
      <dgm:spPr/>
    </dgm:pt>
    <dgm:pt modelId="{783F0DC7-9F80-4698-A377-8789A9DC0B4E}" type="pres">
      <dgm:prSet presAssocID="{9B0E3BDB-D66D-42BE-9D7F-226875C1AE3C}" presName="spaceBetweenRectangles" presStyleCnt="0"/>
      <dgm:spPr/>
    </dgm:pt>
    <dgm:pt modelId="{1FDE255B-BCC1-417E-A071-D27897F18FBE}" type="pres">
      <dgm:prSet presAssocID="{E1A60CD3-7A3B-40A3-BC34-E489F0CA3E3C}" presName="parentLin" presStyleCnt="0"/>
      <dgm:spPr/>
    </dgm:pt>
    <dgm:pt modelId="{255D429E-1F75-4AE1-AFCE-13DA04BAD707}" type="pres">
      <dgm:prSet presAssocID="{E1A60CD3-7A3B-40A3-BC34-E489F0CA3E3C}" presName="parentLeftMargin" presStyleLbl="node1" presStyleIdx="1" presStyleCnt="4"/>
      <dgm:spPr/>
    </dgm:pt>
    <dgm:pt modelId="{8E2808E0-8F36-4833-ACD6-E7EDDB13B7B7}" type="pres">
      <dgm:prSet presAssocID="{E1A60CD3-7A3B-40A3-BC34-E489F0CA3E3C}" presName="parentText" presStyleLbl="node1" presStyleIdx="2" presStyleCnt="4" custScaleX="107501">
        <dgm:presLayoutVars>
          <dgm:chMax val="0"/>
          <dgm:bulletEnabled val="1"/>
        </dgm:presLayoutVars>
      </dgm:prSet>
      <dgm:spPr/>
    </dgm:pt>
    <dgm:pt modelId="{22372FAC-957F-4C55-AAA2-3D6E819E4524}" type="pres">
      <dgm:prSet presAssocID="{E1A60CD3-7A3B-40A3-BC34-E489F0CA3E3C}" presName="negativeSpace" presStyleCnt="0"/>
      <dgm:spPr/>
    </dgm:pt>
    <dgm:pt modelId="{5F78A133-8ABC-4B0F-9837-F7A209FD6366}" type="pres">
      <dgm:prSet presAssocID="{E1A60CD3-7A3B-40A3-BC34-E489F0CA3E3C}" presName="childText" presStyleLbl="conFgAcc1" presStyleIdx="2" presStyleCnt="4">
        <dgm:presLayoutVars>
          <dgm:bulletEnabled val="1"/>
        </dgm:presLayoutVars>
      </dgm:prSet>
      <dgm:spPr/>
    </dgm:pt>
    <dgm:pt modelId="{519EF7CA-F71C-4736-9AFC-61878DD8A00A}" type="pres">
      <dgm:prSet presAssocID="{7433CC19-390B-447C-98B8-A5B1591BD979}" presName="spaceBetweenRectangles" presStyleCnt="0"/>
      <dgm:spPr/>
    </dgm:pt>
    <dgm:pt modelId="{68BCEB5E-AA18-4767-8B6F-D648F071EA02}" type="pres">
      <dgm:prSet presAssocID="{549C4B23-6207-45D8-A418-C3A60E472A92}" presName="parentLin" presStyleCnt="0"/>
      <dgm:spPr/>
    </dgm:pt>
    <dgm:pt modelId="{AF78C38F-9B58-49B3-9AF6-D063AF83040F}" type="pres">
      <dgm:prSet presAssocID="{549C4B23-6207-45D8-A418-C3A60E472A92}" presName="parentLeftMargin" presStyleLbl="node1" presStyleIdx="2" presStyleCnt="4"/>
      <dgm:spPr/>
    </dgm:pt>
    <dgm:pt modelId="{B2A1AEB7-F9AF-470B-8298-86ABFD67D2A5}" type="pres">
      <dgm:prSet presAssocID="{549C4B23-6207-45D8-A418-C3A60E472A92}" presName="parentText" presStyleLbl="node1" presStyleIdx="3" presStyleCnt="4" custScaleX="107202">
        <dgm:presLayoutVars>
          <dgm:chMax val="0"/>
          <dgm:bulletEnabled val="1"/>
        </dgm:presLayoutVars>
      </dgm:prSet>
      <dgm:spPr/>
    </dgm:pt>
    <dgm:pt modelId="{E605D004-666E-47D9-8AFF-DBF1E4B2D856}" type="pres">
      <dgm:prSet presAssocID="{549C4B23-6207-45D8-A418-C3A60E472A92}" presName="negativeSpace" presStyleCnt="0"/>
      <dgm:spPr/>
    </dgm:pt>
    <dgm:pt modelId="{E06BA1C4-7533-463B-A711-048F17A3DCD9}" type="pres">
      <dgm:prSet presAssocID="{549C4B23-6207-45D8-A418-C3A60E472A92}" presName="childText" presStyleLbl="conFgAcc1" presStyleIdx="3" presStyleCnt="4">
        <dgm:presLayoutVars>
          <dgm:bulletEnabled val="1"/>
        </dgm:presLayoutVars>
      </dgm:prSet>
      <dgm:spPr/>
    </dgm:pt>
  </dgm:ptLst>
  <dgm:cxnLst>
    <dgm:cxn modelId="{55FD2E03-4605-4A8C-B262-3B83ADB97B5D}" type="presOf" srcId="{549C4B23-6207-45D8-A418-C3A60E472A92}" destId="{AF78C38F-9B58-49B3-9AF6-D063AF83040F}" srcOrd="0" destOrd="0" presId="urn:microsoft.com/office/officeart/2005/8/layout/list1"/>
    <dgm:cxn modelId="{69A9E403-57D7-4AD3-A16E-844E6D2377D3}" srcId="{ED7248C7-B9B4-4D75-9C83-6EC6406DCDDD}" destId="{E1A60CD3-7A3B-40A3-BC34-E489F0CA3E3C}" srcOrd="2" destOrd="0" parTransId="{46F6CB8C-B0D1-4E35-823A-45D2456A1D26}" sibTransId="{7433CC19-390B-447C-98B8-A5B1591BD979}"/>
    <dgm:cxn modelId="{B95D6221-DBE5-49D2-A139-7A41257C18AE}" srcId="{ED7248C7-B9B4-4D75-9C83-6EC6406DCDDD}" destId="{34F20527-D738-4AD8-AC69-9BDDF4C25608}" srcOrd="1" destOrd="0" parTransId="{3944DEBF-FA48-432F-83CA-A68CD76B3695}" sibTransId="{9B0E3BDB-D66D-42BE-9D7F-226875C1AE3C}"/>
    <dgm:cxn modelId="{D3599023-B605-4312-A7A8-B52743E0CD00}" type="presOf" srcId="{E1A60CD3-7A3B-40A3-BC34-E489F0CA3E3C}" destId="{8E2808E0-8F36-4833-ACD6-E7EDDB13B7B7}" srcOrd="1" destOrd="0" presId="urn:microsoft.com/office/officeart/2005/8/layout/list1"/>
    <dgm:cxn modelId="{EA12E131-0A9E-4F41-A3C5-C71A9E455BE3}" type="presOf" srcId="{E1A60CD3-7A3B-40A3-BC34-E489F0CA3E3C}" destId="{255D429E-1F75-4AE1-AFCE-13DA04BAD707}" srcOrd="0" destOrd="0" presId="urn:microsoft.com/office/officeart/2005/8/layout/list1"/>
    <dgm:cxn modelId="{B9611540-4652-4931-BC84-FC390885E91C}" type="presOf" srcId="{34F20527-D738-4AD8-AC69-9BDDF4C25608}" destId="{1420FF2F-35F5-4FE9-AE3C-537815387D81}" srcOrd="1" destOrd="0" presId="urn:microsoft.com/office/officeart/2005/8/layout/list1"/>
    <dgm:cxn modelId="{A4CF9C5C-2EF8-4B12-A63A-7909F473CFF4}" type="presOf" srcId="{153A1F10-3FD2-4E82-880E-91A1A15FC721}" destId="{F4F6591F-5716-48E2-BEE9-89EDCA6178D1}" srcOrd="0" destOrd="0" presId="urn:microsoft.com/office/officeart/2005/8/layout/list1"/>
    <dgm:cxn modelId="{95874592-C4C9-404F-90BE-F8A055734EA9}" type="presOf" srcId="{ED7248C7-B9B4-4D75-9C83-6EC6406DCDDD}" destId="{A0298BF8-76DE-4340-AB81-9682CEF1EE05}" srcOrd="0" destOrd="0" presId="urn:microsoft.com/office/officeart/2005/8/layout/list1"/>
    <dgm:cxn modelId="{9BC86F93-F7B8-4C56-BB76-0D883872C1B7}" type="presOf" srcId="{153A1F10-3FD2-4E82-880E-91A1A15FC721}" destId="{786FE00E-B394-4FAA-B037-03368AD2AB23}" srcOrd="1" destOrd="0" presId="urn:microsoft.com/office/officeart/2005/8/layout/list1"/>
    <dgm:cxn modelId="{1A4C4AB3-C287-4449-8210-6F3ED26BD2BD}" type="presOf" srcId="{34F20527-D738-4AD8-AC69-9BDDF4C25608}" destId="{F94A3952-42D9-49F2-828E-96952D35C99F}" srcOrd="0" destOrd="0" presId="urn:microsoft.com/office/officeart/2005/8/layout/list1"/>
    <dgm:cxn modelId="{C5165AD2-175C-42A2-88D9-B70992385C42}" srcId="{ED7248C7-B9B4-4D75-9C83-6EC6406DCDDD}" destId="{549C4B23-6207-45D8-A418-C3A60E472A92}" srcOrd="3" destOrd="0" parTransId="{A1B20B1B-B150-464D-93A9-9231144529A4}" sibTransId="{B72BDE00-3572-4AAF-91E6-9B533023EF4A}"/>
    <dgm:cxn modelId="{5E812CEC-8785-4BC3-88F8-5F3691D609C3}" type="presOf" srcId="{549C4B23-6207-45D8-A418-C3A60E472A92}" destId="{B2A1AEB7-F9AF-470B-8298-86ABFD67D2A5}" srcOrd="1" destOrd="0" presId="urn:microsoft.com/office/officeart/2005/8/layout/list1"/>
    <dgm:cxn modelId="{1C5402FA-9025-4E4E-9FAA-77C78DFFF38E}" srcId="{ED7248C7-B9B4-4D75-9C83-6EC6406DCDDD}" destId="{153A1F10-3FD2-4E82-880E-91A1A15FC721}" srcOrd="0" destOrd="0" parTransId="{E7FA00D1-D3FF-4543-A8C6-3E85029ED57D}" sibTransId="{18E2E875-51EB-4C58-826D-61A5AC8E4CFA}"/>
    <dgm:cxn modelId="{6090C207-2AE3-42AD-AFA8-351CAFFBE381}" type="presParOf" srcId="{A0298BF8-76DE-4340-AB81-9682CEF1EE05}" destId="{6099ECDB-F446-4210-89CA-D705648BA276}" srcOrd="0" destOrd="0" presId="urn:microsoft.com/office/officeart/2005/8/layout/list1"/>
    <dgm:cxn modelId="{64685E5F-DC6E-4C57-8E8F-D0B7D0DA88F3}" type="presParOf" srcId="{6099ECDB-F446-4210-89CA-D705648BA276}" destId="{F4F6591F-5716-48E2-BEE9-89EDCA6178D1}" srcOrd="0" destOrd="0" presId="urn:microsoft.com/office/officeart/2005/8/layout/list1"/>
    <dgm:cxn modelId="{2151769C-CD81-463C-9AB1-266AC01E7CB4}" type="presParOf" srcId="{6099ECDB-F446-4210-89CA-D705648BA276}" destId="{786FE00E-B394-4FAA-B037-03368AD2AB23}" srcOrd="1" destOrd="0" presId="urn:microsoft.com/office/officeart/2005/8/layout/list1"/>
    <dgm:cxn modelId="{8E7085F9-C99E-457F-A2D6-858D45E4F4BE}" type="presParOf" srcId="{A0298BF8-76DE-4340-AB81-9682CEF1EE05}" destId="{DA87E0F7-C4E8-465C-B9CA-4FCA0B9C0E9B}" srcOrd="1" destOrd="0" presId="urn:microsoft.com/office/officeart/2005/8/layout/list1"/>
    <dgm:cxn modelId="{70997094-00DA-4EB1-A0CC-46E59ABC491B}" type="presParOf" srcId="{A0298BF8-76DE-4340-AB81-9682CEF1EE05}" destId="{60370FA2-5171-4A65-BE88-2CDD801DC66A}" srcOrd="2" destOrd="0" presId="urn:microsoft.com/office/officeart/2005/8/layout/list1"/>
    <dgm:cxn modelId="{FAB49860-C0EA-432E-BE1F-C016E8989EBF}" type="presParOf" srcId="{A0298BF8-76DE-4340-AB81-9682CEF1EE05}" destId="{C3C85757-2593-4578-85F0-284D7CB10CEE}" srcOrd="3" destOrd="0" presId="urn:microsoft.com/office/officeart/2005/8/layout/list1"/>
    <dgm:cxn modelId="{E9A2FCA1-1E6E-44FA-80B9-953FE1F74F5B}" type="presParOf" srcId="{A0298BF8-76DE-4340-AB81-9682CEF1EE05}" destId="{8035B6FC-B8AD-4197-B4F7-308344CBD0A8}" srcOrd="4" destOrd="0" presId="urn:microsoft.com/office/officeart/2005/8/layout/list1"/>
    <dgm:cxn modelId="{3F8ED609-C8E9-48FB-81E4-D0BC86E8BFA1}" type="presParOf" srcId="{8035B6FC-B8AD-4197-B4F7-308344CBD0A8}" destId="{F94A3952-42D9-49F2-828E-96952D35C99F}" srcOrd="0" destOrd="0" presId="urn:microsoft.com/office/officeart/2005/8/layout/list1"/>
    <dgm:cxn modelId="{3D27506E-1BFE-49AF-BEC9-10FFB3C0FD3C}" type="presParOf" srcId="{8035B6FC-B8AD-4197-B4F7-308344CBD0A8}" destId="{1420FF2F-35F5-4FE9-AE3C-537815387D81}" srcOrd="1" destOrd="0" presId="urn:microsoft.com/office/officeart/2005/8/layout/list1"/>
    <dgm:cxn modelId="{95FD7933-4F20-40D7-A47A-982FF0DC317F}" type="presParOf" srcId="{A0298BF8-76DE-4340-AB81-9682CEF1EE05}" destId="{63EE5324-292D-42E2-8E84-FA5175545D48}" srcOrd="5" destOrd="0" presId="urn:microsoft.com/office/officeart/2005/8/layout/list1"/>
    <dgm:cxn modelId="{5D9294B8-C09F-4012-BFBF-7849D7FF0424}" type="presParOf" srcId="{A0298BF8-76DE-4340-AB81-9682CEF1EE05}" destId="{ECD325BA-D51B-4F7D-8B9C-B805873F9F8A}" srcOrd="6" destOrd="0" presId="urn:microsoft.com/office/officeart/2005/8/layout/list1"/>
    <dgm:cxn modelId="{7FCA63EF-AEC5-48A6-B446-DFAEBD38D4F5}" type="presParOf" srcId="{A0298BF8-76DE-4340-AB81-9682CEF1EE05}" destId="{783F0DC7-9F80-4698-A377-8789A9DC0B4E}" srcOrd="7" destOrd="0" presId="urn:microsoft.com/office/officeart/2005/8/layout/list1"/>
    <dgm:cxn modelId="{1C059BA5-088E-4558-A0EC-59E725005AC3}" type="presParOf" srcId="{A0298BF8-76DE-4340-AB81-9682CEF1EE05}" destId="{1FDE255B-BCC1-417E-A071-D27897F18FBE}" srcOrd="8" destOrd="0" presId="urn:microsoft.com/office/officeart/2005/8/layout/list1"/>
    <dgm:cxn modelId="{5AE1ECC3-9715-47FB-AFC6-ECB58250769A}" type="presParOf" srcId="{1FDE255B-BCC1-417E-A071-D27897F18FBE}" destId="{255D429E-1F75-4AE1-AFCE-13DA04BAD707}" srcOrd="0" destOrd="0" presId="urn:microsoft.com/office/officeart/2005/8/layout/list1"/>
    <dgm:cxn modelId="{A217F6D6-F029-4A70-B13D-0E8B1D9DC15F}" type="presParOf" srcId="{1FDE255B-BCC1-417E-A071-D27897F18FBE}" destId="{8E2808E0-8F36-4833-ACD6-E7EDDB13B7B7}" srcOrd="1" destOrd="0" presId="urn:microsoft.com/office/officeart/2005/8/layout/list1"/>
    <dgm:cxn modelId="{1FF26CB6-6AA7-4A53-BACC-77D1F7514CAB}" type="presParOf" srcId="{A0298BF8-76DE-4340-AB81-9682CEF1EE05}" destId="{22372FAC-957F-4C55-AAA2-3D6E819E4524}" srcOrd="9" destOrd="0" presId="urn:microsoft.com/office/officeart/2005/8/layout/list1"/>
    <dgm:cxn modelId="{23BFC93B-4EC5-47DC-AC13-0588A41DFD8A}" type="presParOf" srcId="{A0298BF8-76DE-4340-AB81-9682CEF1EE05}" destId="{5F78A133-8ABC-4B0F-9837-F7A209FD6366}" srcOrd="10" destOrd="0" presId="urn:microsoft.com/office/officeart/2005/8/layout/list1"/>
    <dgm:cxn modelId="{53CDC836-4FF2-4321-9C3C-0BA28349FD2E}" type="presParOf" srcId="{A0298BF8-76DE-4340-AB81-9682CEF1EE05}" destId="{519EF7CA-F71C-4736-9AFC-61878DD8A00A}" srcOrd="11" destOrd="0" presId="urn:microsoft.com/office/officeart/2005/8/layout/list1"/>
    <dgm:cxn modelId="{D0564771-C492-484D-8ED3-F25D652EBF18}" type="presParOf" srcId="{A0298BF8-76DE-4340-AB81-9682CEF1EE05}" destId="{68BCEB5E-AA18-4767-8B6F-D648F071EA02}" srcOrd="12" destOrd="0" presId="urn:microsoft.com/office/officeart/2005/8/layout/list1"/>
    <dgm:cxn modelId="{BFCFAC6E-4C19-4467-BE1F-6D1085CA7DAE}" type="presParOf" srcId="{68BCEB5E-AA18-4767-8B6F-D648F071EA02}" destId="{AF78C38F-9B58-49B3-9AF6-D063AF83040F}" srcOrd="0" destOrd="0" presId="urn:microsoft.com/office/officeart/2005/8/layout/list1"/>
    <dgm:cxn modelId="{83D783BA-A81A-4F22-B321-1D5A1EF0BC2C}" type="presParOf" srcId="{68BCEB5E-AA18-4767-8B6F-D648F071EA02}" destId="{B2A1AEB7-F9AF-470B-8298-86ABFD67D2A5}" srcOrd="1" destOrd="0" presId="urn:microsoft.com/office/officeart/2005/8/layout/list1"/>
    <dgm:cxn modelId="{0F6A58C7-A417-484A-9CA0-CB732959D613}" type="presParOf" srcId="{A0298BF8-76DE-4340-AB81-9682CEF1EE05}" destId="{E605D004-666E-47D9-8AFF-DBF1E4B2D856}" srcOrd="13" destOrd="0" presId="urn:microsoft.com/office/officeart/2005/8/layout/list1"/>
    <dgm:cxn modelId="{3E069293-6390-46F7-9F4B-E1A9A9892F40}" type="presParOf" srcId="{A0298BF8-76DE-4340-AB81-9682CEF1EE05}" destId="{E06BA1C4-7533-463B-A711-048F17A3DCD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70FA2-5171-4A65-BE88-2CDD801DC66A}">
      <dsp:nvSpPr>
        <dsp:cNvPr id="0" name=""/>
        <dsp:cNvSpPr/>
      </dsp:nvSpPr>
      <dsp:spPr>
        <a:xfrm>
          <a:off x="0" y="422362"/>
          <a:ext cx="106191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FE00E-B394-4FAA-B037-03368AD2AB23}">
      <dsp:nvSpPr>
        <dsp:cNvPr id="0" name=""/>
        <dsp:cNvSpPr/>
      </dsp:nvSpPr>
      <dsp:spPr>
        <a:xfrm>
          <a:off x="553255" y="116334"/>
          <a:ext cx="7986722" cy="678960"/>
        </a:xfrm>
        <a:prstGeom prst="roundRect">
          <a:avLst/>
        </a:prstGeom>
        <a:solidFill>
          <a:srgbClr val="0E193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64" tIns="0" rIns="280964" bIns="0" numCol="1" spcCol="1270" anchor="ctr" anchorCtr="0">
          <a:noAutofit/>
        </a:bodyPr>
        <a:lstStyle/>
        <a:p>
          <a:pPr marL="0" lvl="0" indent="0" algn="l" defTabSz="1022350" rtl="0">
            <a:lnSpc>
              <a:spcPct val="90000"/>
            </a:lnSpc>
            <a:spcBef>
              <a:spcPct val="0"/>
            </a:spcBef>
            <a:spcAft>
              <a:spcPct val="35000"/>
            </a:spcAft>
            <a:buNone/>
          </a:pPr>
          <a:r>
            <a:rPr lang="en-GB" sz="2300" kern="1200"/>
            <a:t>1. What is </a:t>
          </a:r>
          <a:r>
            <a:rPr lang="en-GB" sz="2300" kern="1200">
              <a:latin typeface="Arial"/>
            </a:rPr>
            <a:t>Artificial Intelligence</a:t>
          </a:r>
          <a:r>
            <a:rPr lang="en-GB" sz="2300" kern="1200"/>
            <a:t>?</a:t>
          </a:r>
          <a:endParaRPr lang="en-US" sz="2300" kern="1200"/>
        </a:p>
      </dsp:txBody>
      <dsp:txXfrm>
        <a:off x="586399" y="149478"/>
        <a:ext cx="7920434" cy="612672"/>
      </dsp:txXfrm>
    </dsp:sp>
    <dsp:sp modelId="{ECD325BA-D51B-4F7D-8B9C-B805873F9F8A}">
      <dsp:nvSpPr>
        <dsp:cNvPr id="0" name=""/>
        <dsp:cNvSpPr/>
      </dsp:nvSpPr>
      <dsp:spPr>
        <a:xfrm>
          <a:off x="0" y="1465642"/>
          <a:ext cx="106191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20FF2F-35F5-4FE9-AE3C-537815387D81}">
      <dsp:nvSpPr>
        <dsp:cNvPr id="0" name=""/>
        <dsp:cNvSpPr/>
      </dsp:nvSpPr>
      <dsp:spPr>
        <a:xfrm>
          <a:off x="575561" y="1126162"/>
          <a:ext cx="7964422" cy="678960"/>
        </a:xfrm>
        <a:prstGeom prst="roundRect">
          <a:avLst/>
        </a:prstGeom>
        <a:solidFill>
          <a:srgbClr val="0E193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64" tIns="0" rIns="280964" bIns="0" numCol="1" spcCol="1270" anchor="ctr" anchorCtr="0">
          <a:noAutofit/>
        </a:bodyPr>
        <a:lstStyle/>
        <a:p>
          <a:pPr marL="0" lvl="0" indent="0" algn="l" defTabSz="1022350" rtl="0">
            <a:lnSpc>
              <a:spcPct val="90000"/>
            </a:lnSpc>
            <a:spcBef>
              <a:spcPct val="0"/>
            </a:spcBef>
            <a:spcAft>
              <a:spcPct val="35000"/>
            </a:spcAft>
            <a:buNone/>
          </a:pPr>
          <a:r>
            <a:rPr lang="en-US" sz="2300" kern="1200"/>
            <a:t>2. Is it appropriate to use AI</a:t>
          </a:r>
          <a:r>
            <a:rPr lang="en-US" sz="2300" kern="1200">
              <a:latin typeface="Arial"/>
            </a:rPr>
            <a:t> tools in your education</a:t>
          </a:r>
          <a:r>
            <a:rPr lang="en-US" sz="2300" kern="1200"/>
            <a:t>?</a:t>
          </a:r>
        </a:p>
      </dsp:txBody>
      <dsp:txXfrm>
        <a:off x="608705" y="1159306"/>
        <a:ext cx="7898134" cy="612672"/>
      </dsp:txXfrm>
    </dsp:sp>
    <dsp:sp modelId="{5F78A133-8ABC-4B0F-9837-F7A209FD6366}">
      <dsp:nvSpPr>
        <dsp:cNvPr id="0" name=""/>
        <dsp:cNvSpPr/>
      </dsp:nvSpPr>
      <dsp:spPr>
        <a:xfrm>
          <a:off x="0" y="2508922"/>
          <a:ext cx="106191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2808E0-8F36-4833-ACD6-E7EDDB13B7B7}">
      <dsp:nvSpPr>
        <dsp:cNvPr id="0" name=""/>
        <dsp:cNvSpPr/>
      </dsp:nvSpPr>
      <dsp:spPr>
        <a:xfrm>
          <a:off x="530955" y="2169442"/>
          <a:ext cx="7990959" cy="678960"/>
        </a:xfrm>
        <a:prstGeom prst="roundRect">
          <a:avLst/>
        </a:prstGeom>
        <a:solidFill>
          <a:srgbClr val="0E193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64" tIns="0" rIns="280964" bIns="0" numCol="1" spcCol="1270" anchor="ctr" anchorCtr="0">
          <a:noAutofit/>
        </a:bodyPr>
        <a:lstStyle/>
        <a:p>
          <a:pPr marL="0" lvl="0" indent="0" algn="l" defTabSz="1022350">
            <a:lnSpc>
              <a:spcPct val="90000"/>
            </a:lnSpc>
            <a:spcBef>
              <a:spcPct val="0"/>
            </a:spcBef>
            <a:spcAft>
              <a:spcPct val="35000"/>
            </a:spcAft>
            <a:buNone/>
          </a:pPr>
          <a:r>
            <a:rPr lang="en-US" sz="2300" kern="1200"/>
            <a:t>3. What are UCL’s rules on academic integrity and AI?</a:t>
          </a:r>
        </a:p>
      </dsp:txBody>
      <dsp:txXfrm>
        <a:off x="564099" y="2202586"/>
        <a:ext cx="7924671" cy="612672"/>
      </dsp:txXfrm>
    </dsp:sp>
    <dsp:sp modelId="{E06BA1C4-7533-463B-A711-048F17A3DCD9}">
      <dsp:nvSpPr>
        <dsp:cNvPr id="0" name=""/>
        <dsp:cNvSpPr/>
      </dsp:nvSpPr>
      <dsp:spPr>
        <a:xfrm>
          <a:off x="0" y="3552202"/>
          <a:ext cx="106191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1AEB7-F9AF-470B-8298-86ABFD67D2A5}">
      <dsp:nvSpPr>
        <dsp:cNvPr id="0" name=""/>
        <dsp:cNvSpPr/>
      </dsp:nvSpPr>
      <dsp:spPr>
        <a:xfrm>
          <a:off x="530955" y="3212722"/>
          <a:ext cx="7968734" cy="678960"/>
        </a:xfrm>
        <a:prstGeom prst="roundRect">
          <a:avLst/>
        </a:prstGeom>
        <a:solidFill>
          <a:srgbClr val="0E193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64" tIns="0" rIns="280964" bIns="0" numCol="1" spcCol="1270" anchor="ctr" anchorCtr="0">
          <a:noAutofit/>
        </a:bodyPr>
        <a:lstStyle/>
        <a:p>
          <a:pPr marL="0" lvl="0" indent="0" algn="l" defTabSz="1022350" rtl="0">
            <a:lnSpc>
              <a:spcPct val="90000"/>
            </a:lnSpc>
            <a:spcBef>
              <a:spcPct val="0"/>
            </a:spcBef>
            <a:spcAft>
              <a:spcPct val="35000"/>
            </a:spcAft>
            <a:buNone/>
          </a:pPr>
          <a:r>
            <a:rPr lang="en-GB" sz="2300" kern="1200"/>
            <a:t>4. </a:t>
          </a:r>
          <a:r>
            <a:rPr lang="en-GB" sz="2300" kern="1200">
              <a:latin typeface="Arial"/>
            </a:rPr>
            <a:t>What are our next steps?</a:t>
          </a:r>
          <a:endParaRPr lang="en-US" sz="2300" kern="1200"/>
        </a:p>
      </dsp:txBody>
      <dsp:txXfrm>
        <a:off x="564099" y="3245866"/>
        <a:ext cx="7902446"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D47612-9176-4F77-9DC0-E0D1A9192A60}" type="datetimeFigureOut">
              <a:rPr lang="en-GB" smtClean="0"/>
              <a:t>12/09/2023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807289-1710-4840-9F2A-30E0C7CB6DCE}" type="slidenum">
              <a:rPr lang="en-GB" smtClean="0"/>
              <a:t>‹#›</a:t>
            </a:fld>
            <a:endParaRPr lang="en-GB"/>
          </a:p>
        </p:txBody>
      </p:sp>
    </p:spTree>
    <p:extLst>
      <p:ext uri="{BB962C8B-B14F-4D97-AF65-F5344CB8AC3E}">
        <p14:creationId xmlns:p14="http://schemas.microsoft.com/office/powerpoint/2010/main" val="2759043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34685-B17B-9244-AB82-0866EB3C35B0}"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4"/>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4"/>
            <a:ext cx="2971800" cy="458787"/>
          </a:xfrm>
          <a:prstGeom prst="rect">
            <a:avLst/>
          </a:prstGeom>
        </p:spPr>
        <p:txBody>
          <a:bodyPr vert="horz" lIns="91440" tIns="45720" rIns="91440" bIns="45720" rtlCol="0" anchor="b"/>
          <a:lstStyle>
            <a:lvl1pPr algn="r">
              <a:defRPr sz="1200"/>
            </a:lvl1pPr>
          </a:lstStyle>
          <a:p>
            <a:fld id="{1A79520E-D8E7-B943-9AF4-A9DBC21B9E4B}" type="slidenum">
              <a:rPr lang="en-US" smtClean="0"/>
              <a:t>‹#›</a:t>
            </a:fld>
            <a:endParaRPr lang="en-US"/>
          </a:p>
        </p:txBody>
      </p:sp>
    </p:spTree>
    <p:extLst>
      <p:ext uri="{BB962C8B-B14F-4D97-AF65-F5344CB8AC3E}">
        <p14:creationId xmlns:p14="http://schemas.microsoft.com/office/powerpoint/2010/main" val="7107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3</a:t>
            </a:fld>
            <a:endParaRPr lang="en-US"/>
          </a:p>
        </p:txBody>
      </p:sp>
    </p:spTree>
    <p:extLst>
      <p:ext uri="{BB962C8B-B14F-4D97-AF65-F5344CB8AC3E}">
        <p14:creationId xmlns:p14="http://schemas.microsoft.com/office/powerpoint/2010/main" val="677221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https://app.mural.co/template/ac35a201-5c55-4772-9b66-64288fe1eda6/95a77756-fa03-457b-812b-5f2b580fb80c</a:t>
            </a:r>
          </a:p>
        </p:txBody>
      </p:sp>
      <p:sp>
        <p:nvSpPr>
          <p:cNvPr id="4" name="Slide Number Placeholder 3"/>
          <p:cNvSpPr>
            <a:spLocks noGrp="1"/>
          </p:cNvSpPr>
          <p:nvPr>
            <p:ph type="sldNum" sz="quarter" idx="5"/>
          </p:nvPr>
        </p:nvSpPr>
        <p:spPr/>
        <p:txBody>
          <a:bodyPr/>
          <a:lstStyle/>
          <a:p>
            <a:fld id="{1A79520E-D8E7-B943-9AF4-A9DBC21B9E4B}" type="slidenum">
              <a:rPr lang="en-US" smtClean="0"/>
              <a:t>15</a:t>
            </a:fld>
            <a:endParaRPr lang="en-US"/>
          </a:p>
        </p:txBody>
      </p:sp>
    </p:spTree>
    <p:extLst>
      <p:ext uri="{BB962C8B-B14F-4D97-AF65-F5344CB8AC3E}">
        <p14:creationId xmlns:p14="http://schemas.microsoft.com/office/powerpoint/2010/main" val="86525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mentimeter can be found as a template. Log in to mentimeter.com using Single Sign On (SSO). Click on “Shared templates” and search for “AI and You”.</a:t>
            </a:r>
          </a:p>
        </p:txBody>
      </p:sp>
      <p:sp>
        <p:nvSpPr>
          <p:cNvPr id="4" name="Slide Number Placeholder 3"/>
          <p:cNvSpPr>
            <a:spLocks noGrp="1"/>
          </p:cNvSpPr>
          <p:nvPr>
            <p:ph type="sldNum" sz="quarter" idx="5"/>
          </p:nvPr>
        </p:nvSpPr>
        <p:spPr/>
        <p:txBody>
          <a:bodyPr/>
          <a:lstStyle/>
          <a:p>
            <a:fld id="{1A79520E-D8E7-B943-9AF4-A9DBC21B9E4B}" type="slidenum">
              <a:rPr lang="en-US" smtClean="0"/>
              <a:t>16</a:t>
            </a:fld>
            <a:endParaRPr lang="en-US"/>
          </a:p>
        </p:txBody>
      </p:sp>
    </p:spTree>
    <p:extLst>
      <p:ext uri="{BB962C8B-B14F-4D97-AF65-F5344CB8AC3E}">
        <p14:creationId xmlns:p14="http://schemas.microsoft.com/office/powerpoint/2010/main" val="177742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17</a:t>
            </a:fld>
            <a:endParaRPr lang="en-US"/>
          </a:p>
        </p:txBody>
      </p:sp>
    </p:spTree>
    <p:extLst>
      <p:ext uri="{BB962C8B-B14F-4D97-AF65-F5344CB8AC3E}">
        <p14:creationId xmlns:p14="http://schemas.microsoft.com/office/powerpoint/2010/main" val="3473646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Strengths: Paragraph 2 provides a decent summary of the works of Anderson, Gellner, and Smith, who are indeed three major theorists on nations and nationalism from the late twentieth century. The quote from Anderson in paragraph 4 is accurate. </a:t>
            </a:r>
          </a:p>
          <a:p>
            <a:r>
              <a:rPr lang="en-GB"/>
              <a:t>Weaknesses: Paragraph 1 is a weak introduction that writes around the question, rather than offering an answer. Paragraph 3 is likewise writing around the question instead of engaging with it. The answer does not engage with any literature published in the twenty-first century. The quote in Paragraph 4 is not contextualised. We would expect students to use the revised second edition of </a:t>
            </a:r>
            <a:r>
              <a:rPr lang="en-GB" i="1"/>
              <a:t>Imagined Communities</a:t>
            </a:r>
            <a:r>
              <a:rPr lang="en-GB" i="0"/>
              <a:t>, published in 2006, rather than the first edition published in 1983. Indeed, the second edition is assigned as required reading and is readily available as an e-book, whereas the 1983 edition is not actually available from UCL Library. </a:t>
            </a:r>
          </a:p>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18</a:t>
            </a:fld>
            <a:endParaRPr lang="en-US"/>
          </a:p>
        </p:txBody>
      </p:sp>
    </p:spTree>
    <p:extLst>
      <p:ext uri="{BB962C8B-B14F-4D97-AF65-F5344CB8AC3E}">
        <p14:creationId xmlns:p14="http://schemas.microsoft.com/office/powerpoint/2010/main" val="3731774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a:t>Argument and Writing. Introduction is not analytical and does not define terms. Answer does not engage closely with the question or develop coherent argument. Writing is grammatical and accurate but reference is to an older edition of the text. Excellent command of scholarly vocabulary but does not sustain complex argument.</a:t>
            </a:r>
          </a:p>
          <a:p>
            <a:r>
              <a:rPr lang="en-GB" i="0"/>
              <a:t>Evidence and Knowledge. Demonstrates knowledge of subject. Provides concise overview but not analytical. Does not move beyond generalisations (i.e. no detailed case study.) Does not go beyond quoting/paraphrasing. Does not reflect on evidence.</a:t>
            </a:r>
          </a:p>
          <a:p>
            <a:r>
              <a:rPr lang="en-GB" i="0"/>
              <a:t>Concepts and Historiography. Some understanding of concepts but not deployed analytically. No extensive reading or analysis of modern literature. Does not evaluate type of argument or methodology. Does identify contradictions and disagreements but does not position argument (as it does not articulate one.)</a:t>
            </a:r>
            <a:endParaRPr lang="en-GB"/>
          </a:p>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19</a:t>
            </a:fld>
            <a:endParaRPr lang="en-US"/>
          </a:p>
        </p:txBody>
      </p:sp>
    </p:spTree>
    <p:extLst>
      <p:ext uri="{BB962C8B-B14F-4D97-AF65-F5344CB8AC3E}">
        <p14:creationId xmlns:p14="http://schemas.microsoft.com/office/powerpoint/2010/main" val="3199732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a:solidFill>
                  <a:srgbClr val="861106"/>
                </a:solidFill>
                <a:effectLst/>
                <a:latin typeface="inherit"/>
              </a:rPr>
              <a:t>Solution: ChatGPT has worked out the net flux into the stratosphere (0 Mt/</a:t>
            </a:r>
            <a:r>
              <a:rPr lang="en-US" sz="1800" b="0" i="0" err="1">
                <a:solidFill>
                  <a:srgbClr val="861106"/>
                </a:solidFill>
                <a:effectLst/>
                <a:latin typeface="inherit"/>
              </a:rPr>
              <a:t>yr</a:t>
            </a:r>
            <a:r>
              <a:rPr lang="en-US" sz="1800" b="0" i="0">
                <a:solidFill>
                  <a:srgbClr val="861106"/>
                </a:solidFill>
                <a:effectLst/>
                <a:latin typeface="inherit"/>
              </a:rPr>
              <a:t>), rather than the rate of deposition (10 Mt/</a:t>
            </a:r>
            <a:r>
              <a:rPr lang="en-US" sz="1800" b="0" i="0" err="1">
                <a:solidFill>
                  <a:srgbClr val="861106"/>
                </a:solidFill>
                <a:effectLst/>
                <a:latin typeface="inherit"/>
              </a:rPr>
              <a:t>yr</a:t>
            </a:r>
            <a:r>
              <a:rPr lang="en-US" sz="1800" b="0" i="0">
                <a:solidFill>
                  <a:srgbClr val="861106"/>
                </a:solidFill>
                <a:effectLst/>
                <a:latin typeface="inherit"/>
              </a:rPr>
              <a:t>).</a:t>
            </a:r>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20</a:t>
            </a:fld>
            <a:endParaRPr lang="en-US"/>
          </a:p>
        </p:txBody>
      </p:sp>
    </p:spTree>
    <p:extLst>
      <p:ext uri="{BB962C8B-B14F-4D97-AF65-F5344CB8AC3E}">
        <p14:creationId xmlns:p14="http://schemas.microsoft.com/office/powerpoint/2010/main" val="12798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Solution: </a:t>
            </a:r>
          </a:p>
          <a:p>
            <a:pPr marL="171450" indent="-171450">
              <a:buFontTx/>
              <a:buChar char="-"/>
            </a:pPr>
            <a:r>
              <a:rPr lang="en-US" b="0" i="0">
                <a:solidFill>
                  <a:srgbClr val="861106"/>
                </a:solidFill>
                <a:effectLst/>
                <a:latin typeface="Calibri" panose="020F0502020204030204" pitchFamily="34" charset="0"/>
              </a:rPr>
              <a:t>The initial steps are all well-chosen and calculated correctly, until step 4. </a:t>
            </a:r>
          </a:p>
          <a:p>
            <a:pPr marL="171450" indent="-171450">
              <a:buFontTx/>
              <a:buChar char="-"/>
            </a:pPr>
            <a:r>
              <a:rPr lang="en-US" b="0" i="0">
                <a:solidFill>
                  <a:srgbClr val="861106"/>
                </a:solidFill>
                <a:effectLst/>
                <a:latin typeface="Calibri" panose="020F0502020204030204" pitchFamily="34" charset="0"/>
              </a:rPr>
              <a:t>The conversion factor from cubic meters to liters is off by several orders of magnitude, i.e., it should be 1 thousand rather than 1 billion</a:t>
            </a:r>
          </a:p>
          <a:p>
            <a:pPr marL="171450" indent="-171450">
              <a:buFontTx/>
              <a:buChar char="-"/>
            </a:pPr>
            <a:r>
              <a:rPr lang="en-US" b="0" i="0">
                <a:solidFill>
                  <a:srgbClr val="861106"/>
                </a:solidFill>
                <a:effectLst/>
                <a:latin typeface="Calibri" panose="020F0502020204030204" pitchFamily="34" charset="0"/>
              </a:rPr>
              <a:t>The total volume of rain has also been badly miscalculated and is off by a factor of 1 million, the result should be 558.45 x 10^15 </a:t>
            </a:r>
            <a:r>
              <a:rPr lang="en-US" b="0" i="0" err="1">
                <a:solidFill>
                  <a:srgbClr val="861106"/>
                </a:solidFill>
                <a:effectLst/>
                <a:latin typeface="Calibri" panose="020F0502020204030204" pitchFamily="34" charset="0"/>
              </a:rPr>
              <a:t>litres</a:t>
            </a:r>
            <a:r>
              <a:rPr lang="en-US" b="0" i="0">
                <a:solidFill>
                  <a:srgbClr val="861106"/>
                </a:solidFill>
                <a:effectLst/>
                <a:latin typeface="Calibri" panose="020F0502020204030204" pitchFamily="34" charset="0"/>
              </a:rPr>
              <a:t>/</a:t>
            </a:r>
            <a:r>
              <a:rPr lang="en-US" b="0" i="0" err="1">
                <a:solidFill>
                  <a:srgbClr val="861106"/>
                </a:solidFill>
                <a:effectLst/>
                <a:latin typeface="Calibri" panose="020F0502020204030204" pitchFamily="34" charset="0"/>
              </a:rPr>
              <a:t>yr</a:t>
            </a:r>
            <a:endParaRPr lang="en-US" b="0" i="0">
              <a:solidFill>
                <a:srgbClr val="861106"/>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a:solidFill>
                  <a:srgbClr val="861106"/>
                </a:solidFill>
                <a:effectLst/>
                <a:latin typeface="Calibri" panose="020F0502020204030204" pitchFamily="34" charset="0"/>
              </a:rPr>
              <a:t>Step 5 is the final step, but </a:t>
            </a:r>
            <a:r>
              <a:rPr lang="en-GB" b="0" i="0">
                <a:solidFill>
                  <a:srgbClr val="861106"/>
                </a:solidFill>
                <a:effectLst/>
                <a:latin typeface="Calibri" panose="020F0502020204030204" pitchFamily="34" charset="0"/>
              </a:rPr>
              <a:t>ChatGPT has not calculated a final answer.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a:solidFill>
                  <a:srgbClr val="861106"/>
                </a:solidFill>
                <a:effectLst/>
                <a:latin typeface="Calibri" panose="020F0502020204030204" pitchFamily="34" charset="0"/>
              </a:rPr>
              <a:t>The units used in the final step also don’t match, they should either both be per year or not.</a:t>
            </a:r>
            <a:endParaRPr lang="en-US" b="0" i="0">
              <a:solidFill>
                <a:srgbClr val="86110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1A79520E-D8E7-B943-9AF4-A9DBC21B9E4B}" type="slidenum">
              <a:rPr lang="en-US" smtClean="0"/>
              <a:t>21</a:t>
            </a:fld>
            <a:endParaRPr lang="en-US"/>
          </a:p>
        </p:txBody>
      </p:sp>
    </p:spTree>
    <p:extLst>
      <p:ext uri="{BB962C8B-B14F-4D97-AF65-F5344CB8AC3E}">
        <p14:creationId xmlns:p14="http://schemas.microsoft.com/office/powerpoint/2010/main" val="40606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Arial"/>
                <a:cs typeface="Arial"/>
              </a:rPr>
              <a:t>The roles and descriptions were created by Mike Sharples (Professor Emeritus of Educational Technology, Open University, UK). The examples of implementation were devised by UNESCO IESALC and also draw from suggestions by Ronald </a:t>
            </a:r>
            <a:r>
              <a:rPr lang="en-GB" sz="1200" err="1">
                <a:latin typeface="Arial"/>
                <a:cs typeface="Arial"/>
              </a:rPr>
              <a:t>Knust</a:t>
            </a:r>
            <a:r>
              <a:rPr lang="en-GB" sz="1200">
                <a:latin typeface="Arial"/>
                <a:cs typeface="Arial"/>
              </a:rPr>
              <a:t> </a:t>
            </a:r>
            <a:r>
              <a:rPr lang="en-GB" sz="1200" err="1">
                <a:latin typeface="Arial"/>
                <a:cs typeface="Arial"/>
              </a:rPr>
              <a:t>Graichen</a:t>
            </a:r>
            <a:r>
              <a:rPr lang="en-GB" sz="1200">
                <a:latin typeface="Arial"/>
                <a:cs typeface="Arial"/>
              </a:rPr>
              <a:t> (Education Consultant, the Netherlands) published at https://eduteka.icesi.edu.co/articulos/KNUST-como-usar-chatGPT-en-el-aula.</a:t>
            </a:r>
            <a:endParaRPr lang="en-US" sz="2800">
              <a:latin typeface="Arial"/>
              <a:cs typeface="Arial"/>
            </a:endParaRPr>
          </a:p>
        </p:txBody>
      </p:sp>
      <p:sp>
        <p:nvSpPr>
          <p:cNvPr id="4" name="Slide Number Placeholder 3"/>
          <p:cNvSpPr>
            <a:spLocks noGrp="1"/>
          </p:cNvSpPr>
          <p:nvPr>
            <p:ph type="sldNum" sz="quarter" idx="5"/>
          </p:nvPr>
        </p:nvSpPr>
        <p:spPr/>
        <p:txBody>
          <a:bodyPr/>
          <a:lstStyle/>
          <a:p>
            <a:fld id="{1A79520E-D8E7-B943-9AF4-A9DBC21B9E4B}" type="slidenum">
              <a:rPr lang="en-US" smtClean="0"/>
              <a:t>29</a:t>
            </a:fld>
            <a:endParaRPr lang="en-US"/>
          </a:p>
        </p:txBody>
      </p:sp>
    </p:spTree>
    <p:extLst>
      <p:ext uri="{BB962C8B-B14F-4D97-AF65-F5344CB8AC3E}">
        <p14:creationId xmlns:p14="http://schemas.microsoft.com/office/powerpoint/2010/main" val="66099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30</a:t>
            </a:fld>
            <a:endParaRPr lang="en-US"/>
          </a:p>
        </p:txBody>
      </p:sp>
    </p:spTree>
    <p:extLst>
      <p:ext uri="{BB962C8B-B14F-4D97-AF65-F5344CB8AC3E}">
        <p14:creationId xmlns:p14="http://schemas.microsoft.com/office/powerpoint/2010/main" val="426599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https://unesdoc.unesco.org/ark:/48223/pf0000376709</a:t>
            </a:r>
            <a:endParaRPr lang="en-US"/>
          </a:p>
        </p:txBody>
      </p:sp>
      <p:sp>
        <p:nvSpPr>
          <p:cNvPr id="4" name="Slide Number Placeholder 3"/>
          <p:cNvSpPr>
            <a:spLocks noGrp="1"/>
          </p:cNvSpPr>
          <p:nvPr>
            <p:ph type="sldNum" sz="quarter" idx="5"/>
          </p:nvPr>
        </p:nvSpPr>
        <p:spPr/>
        <p:txBody>
          <a:bodyPr/>
          <a:lstStyle/>
          <a:p>
            <a:fld id="{1A79520E-D8E7-B943-9AF4-A9DBC21B9E4B}" type="slidenum">
              <a:rPr lang="en-US" smtClean="0"/>
              <a:t>5</a:t>
            </a:fld>
            <a:endParaRPr lang="en-US"/>
          </a:p>
        </p:txBody>
      </p:sp>
    </p:spTree>
    <p:extLst>
      <p:ext uri="{BB962C8B-B14F-4D97-AF65-F5344CB8AC3E}">
        <p14:creationId xmlns:p14="http://schemas.microsoft.com/office/powerpoint/2010/main" val="3905541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mentimeter can be found as a template. Log in to mentimeter.com using Single Sign On (SSO). Click on “Shared templates” and search for “AI and You”.</a:t>
            </a:r>
          </a:p>
        </p:txBody>
      </p:sp>
      <p:sp>
        <p:nvSpPr>
          <p:cNvPr id="4" name="Slide Number Placeholder 3"/>
          <p:cNvSpPr>
            <a:spLocks noGrp="1"/>
          </p:cNvSpPr>
          <p:nvPr>
            <p:ph type="sldNum" sz="quarter" idx="5"/>
          </p:nvPr>
        </p:nvSpPr>
        <p:spPr/>
        <p:txBody>
          <a:bodyPr/>
          <a:lstStyle/>
          <a:p>
            <a:fld id="{1A79520E-D8E7-B943-9AF4-A9DBC21B9E4B}" type="slidenum">
              <a:rPr lang="en-US" smtClean="0"/>
              <a:t>6</a:t>
            </a:fld>
            <a:endParaRPr lang="en-US"/>
          </a:p>
        </p:txBody>
      </p:sp>
    </p:spTree>
    <p:extLst>
      <p:ext uri="{BB962C8B-B14F-4D97-AF65-F5344CB8AC3E}">
        <p14:creationId xmlns:p14="http://schemas.microsoft.com/office/powerpoint/2010/main" val="326387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7</a:t>
            </a:fld>
            <a:endParaRPr lang="en-US"/>
          </a:p>
        </p:txBody>
      </p:sp>
    </p:spTree>
    <p:extLst>
      <p:ext uri="{BB962C8B-B14F-4D97-AF65-F5344CB8AC3E}">
        <p14:creationId xmlns:p14="http://schemas.microsoft.com/office/powerpoint/2010/main" val="286564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https://www.iesalc.unesco.org/wp-content/uploads/2023/04/ChatGPT-and-Artificial-Intelligence-in-higher-education-Quick-Start-guide_EN_FINAL.pdf</a:t>
            </a:r>
          </a:p>
        </p:txBody>
      </p:sp>
      <p:sp>
        <p:nvSpPr>
          <p:cNvPr id="4" name="Slide Number Placeholder 3"/>
          <p:cNvSpPr>
            <a:spLocks noGrp="1"/>
          </p:cNvSpPr>
          <p:nvPr>
            <p:ph type="sldNum" sz="quarter" idx="5"/>
          </p:nvPr>
        </p:nvSpPr>
        <p:spPr/>
        <p:txBody>
          <a:bodyPr/>
          <a:lstStyle/>
          <a:p>
            <a:fld id="{1A79520E-D8E7-B943-9AF4-A9DBC21B9E4B}" type="slidenum">
              <a:rPr lang="en-US" smtClean="0"/>
              <a:t>8</a:t>
            </a:fld>
            <a:endParaRPr lang="en-US"/>
          </a:p>
        </p:txBody>
      </p:sp>
    </p:spTree>
    <p:extLst>
      <p:ext uri="{BB962C8B-B14F-4D97-AF65-F5344CB8AC3E}">
        <p14:creationId xmlns:p14="http://schemas.microsoft.com/office/powerpoint/2010/main" val="17222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mentimeter can be found as a template. Log in to mentimeter.com using Single Sign On (SSO). Click on “Shared templates” and search for “AI and You”.</a:t>
            </a:r>
          </a:p>
        </p:txBody>
      </p:sp>
      <p:sp>
        <p:nvSpPr>
          <p:cNvPr id="4" name="Slide Number Placeholder 3"/>
          <p:cNvSpPr>
            <a:spLocks noGrp="1"/>
          </p:cNvSpPr>
          <p:nvPr>
            <p:ph type="sldNum" sz="quarter" idx="5"/>
          </p:nvPr>
        </p:nvSpPr>
        <p:spPr/>
        <p:txBody>
          <a:bodyPr/>
          <a:lstStyle/>
          <a:p>
            <a:fld id="{1A79520E-D8E7-B943-9AF4-A9DBC21B9E4B}" type="slidenum">
              <a:rPr lang="en-US" smtClean="0"/>
              <a:t>9</a:t>
            </a:fld>
            <a:endParaRPr lang="en-US"/>
          </a:p>
        </p:txBody>
      </p:sp>
    </p:spTree>
    <p:extLst>
      <p:ext uri="{BB962C8B-B14F-4D97-AF65-F5344CB8AC3E}">
        <p14:creationId xmlns:p14="http://schemas.microsoft.com/office/powerpoint/2010/main" val="329529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Image: https://</a:t>
            </a:r>
            <a:r>
              <a:rPr lang="en-GB" err="1"/>
              <a:t>www.iesalc.unesco.org</a:t>
            </a:r>
            <a:r>
              <a:rPr lang="en-GB"/>
              <a:t>/</a:t>
            </a:r>
            <a:r>
              <a:rPr lang="en-GB" err="1"/>
              <a:t>wp</a:t>
            </a:r>
            <a:r>
              <a:rPr lang="en-GB"/>
              <a:t>-content/uploads/2023/04/ChatGPT-and-Artificial-Intelligence-in-higher-education-Quick-Start-guide_EN_FINAL.pdf</a:t>
            </a:r>
          </a:p>
          <a:p>
            <a:endParaRPr lang="en-GB"/>
          </a:p>
        </p:txBody>
      </p:sp>
      <p:sp>
        <p:nvSpPr>
          <p:cNvPr id="4" name="Slide Number Placeholder 3"/>
          <p:cNvSpPr>
            <a:spLocks noGrp="1"/>
          </p:cNvSpPr>
          <p:nvPr>
            <p:ph type="sldNum" sz="quarter" idx="5"/>
          </p:nvPr>
        </p:nvSpPr>
        <p:spPr/>
        <p:txBody>
          <a:bodyPr/>
          <a:lstStyle/>
          <a:p>
            <a:fld id="{1A79520E-D8E7-B943-9AF4-A9DBC21B9E4B}" type="slidenum">
              <a:rPr lang="en-US" smtClean="0"/>
              <a:t>10</a:t>
            </a:fld>
            <a:endParaRPr lang="en-US"/>
          </a:p>
        </p:txBody>
      </p:sp>
    </p:spTree>
    <p:extLst>
      <p:ext uri="{BB962C8B-B14F-4D97-AF65-F5344CB8AC3E}">
        <p14:creationId xmlns:p14="http://schemas.microsoft.com/office/powerpoint/2010/main" val="298232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a:t>https://theconversation.com/chatgpt-is-a-data-privacy-nightmare-if-youve-ever-posted-online-you-ought-to-be-concerned-199283</a:t>
            </a:r>
          </a:p>
          <a:p>
            <a:r>
              <a:rPr lang="en-GB" sz="1050"/>
              <a:t>https://theconversation.com/is-generative-ai-bad-for-the-environment-a-computer-scientist-explains-the-carbon-footprint-of-chatgpt-and-its-cousins-204096</a:t>
            </a:r>
          </a:p>
          <a:p>
            <a:r>
              <a:rPr lang="en-GB" sz="1050"/>
              <a:t>https://time.com/6247678/openai-chatgpt-kenya-workers/</a:t>
            </a:r>
          </a:p>
        </p:txBody>
      </p:sp>
      <p:sp>
        <p:nvSpPr>
          <p:cNvPr id="4" name="Slide Number Placeholder 3"/>
          <p:cNvSpPr>
            <a:spLocks noGrp="1"/>
          </p:cNvSpPr>
          <p:nvPr>
            <p:ph type="sldNum" sz="quarter" idx="5"/>
          </p:nvPr>
        </p:nvSpPr>
        <p:spPr/>
        <p:txBody>
          <a:bodyPr/>
          <a:lstStyle/>
          <a:p>
            <a:fld id="{1A79520E-D8E7-B943-9AF4-A9DBC21B9E4B}" type="slidenum">
              <a:rPr lang="en-US" smtClean="0"/>
              <a:t>11</a:t>
            </a:fld>
            <a:endParaRPr lang="en-US"/>
          </a:p>
        </p:txBody>
      </p:sp>
    </p:spTree>
    <p:extLst>
      <p:ext uri="{BB962C8B-B14F-4D97-AF65-F5344CB8AC3E}">
        <p14:creationId xmlns:p14="http://schemas.microsoft.com/office/powerpoint/2010/main" val="372278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mentimeter can be found as a template. Log in to mentimeter.com using Single Sign On (SSO). Click on “Shared templates” and search for “AI and You”.</a:t>
            </a:r>
          </a:p>
        </p:txBody>
      </p:sp>
      <p:sp>
        <p:nvSpPr>
          <p:cNvPr id="4" name="Slide Number Placeholder 3"/>
          <p:cNvSpPr>
            <a:spLocks noGrp="1"/>
          </p:cNvSpPr>
          <p:nvPr>
            <p:ph type="sldNum" sz="quarter" idx="5"/>
          </p:nvPr>
        </p:nvSpPr>
        <p:spPr/>
        <p:txBody>
          <a:bodyPr/>
          <a:lstStyle/>
          <a:p>
            <a:fld id="{1A79520E-D8E7-B943-9AF4-A9DBC21B9E4B}" type="slidenum">
              <a:rPr lang="en-US" smtClean="0"/>
              <a:t>14</a:t>
            </a:fld>
            <a:endParaRPr lang="en-US"/>
          </a:p>
        </p:txBody>
      </p:sp>
    </p:spTree>
    <p:extLst>
      <p:ext uri="{BB962C8B-B14F-4D97-AF65-F5344CB8AC3E}">
        <p14:creationId xmlns:p14="http://schemas.microsoft.com/office/powerpoint/2010/main" val="307928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36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hite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19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UCL-Bran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77"/>
            <a:ext cx="12192000" cy="6858000"/>
          </a:xfrm>
          <a:prstGeom prst="rect">
            <a:avLst/>
          </a:prstGeom>
        </p:spPr>
      </p:pic>
      <p:cxnSp>
        <p:nvCxnSpPr>
          <p:cNvPr id="4" name="Straight Connector 3"/>
          <p:cNvCxnSpPr/>
          <p:nvPr userDrawn="1"/>
        </p:nvCxnSpPr>
        <p:spPr>
          <a:xfrm flipV="1">
            <a:off x="7620148" y="3430777"/>
            <a:ext cx="4048071" cy="1"/>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hasCustomPrompt="1"/>
          </p:nvPr>
        </p:nvSpPr>
        <p:spPr>
          <a:xfrm>
            <a:off x="7620148" y="864000"/>
            <a:ext cx="4139219" cy="2257028"/>
          </a:xfrm>
          <a:noFill/>
        </p:spPr>
        <p:txBody>
          <a:bodyPr/>
          <a:lstStyle>
            <a:lvl1pPr>
              <a:defRPr>
                <a:solidFill>
                  <a:schemeClr val="bg1"/>
                </a:solidFill>
              </a:defRPr>
            </a:lvl1pPr>
          </a:lstStyle>
          <a:p>
            <a:pPr>
              <a:lnSpc>
                <a:spcPts val="4350"/>
              </a:lnSpc>
            </a:pPr>
            <a:r>
              <a:rPr lang="en-US" sz="4100" b="1" kern="0">
                <a:solidFill>
                  <a:srgbClr val="A4DBE8"/>
                </a:solidFill>
              </a:rPr>
              <a:t>Disruptive</a:t>
            </a:r>
            <a:br>
              <a:rPr lang="en-US" sz="4100" b="1" kern="0">
                <a:solidFill>
                  <a:srgbClr val="A4DBE8"/>
                </a:solidFill>
              </a:rPr>
            </a:br>
            <a:r>
              <a:rPr lang="en-US" sz="4100" b="1" kern="0">
                <a:solidFill>
                  <a:srgbClr val="A4DBE8"/>
                </a:solidFill>
              </a:rPr>
              <a:t>thinking has</a:t>
            </a:r>
            <a:br>
              <a:rPr lang="en-US" sz="4100" b="1" kern="0">
                <a:solidFill>
                  <a:srgbClr val="A4DBE8"/>
                </a:solidFill>
              </a:rPr>
            </a:br>
            <a:r>
              <a:rPr lang="en-US" sz="4100" b="1" kern="0">
                <a:solidFill>
                  <a:srgbClr val="A4DBE8"/>
                </a:solidFill>
              </a:rPr>
              <a:t>been the status</a:t>
            </a:r>
            <a:br>
              <a:rPr lang="en-US" sz="4100" b="1" kern="0">
                <a:solidFill>
                  <a:srgbClr val="A4DBE8"/>
                </a:solidFill>
              </a:rPr>
            </a:br>
            <a:r>
              <a:rPr lang="en-US" sz="4100" b="1" kern="0">
                <a:solidFill>
                  <a:srgbClr val="A4DBE8"/>
                </a:solidFill>
              </a:rPr>
              <a:t>quo since 1826.</a:t>
            </a:r>
          </a:p>
        </p:txBody>
      </p:sp>
      <p:sp>
        <p:nvSpPr>
          <p:cNvPr id="8" name="Text Placeholder 7"/>
          <p:cNvSpPr>
            <a:spLocks noGrp="1"/>
          </p:cNvSpPr>
          <p:nvPr>
            <p:ph type="body" sz="quarter" idx="10" hasCustomPrompt="1"/>
          </p:nvPr>
        </p:nvSpPr>
        <p:spPr>
          <a:xfrm>
            <a:off x="7620148" y="3718550"/>
            <a:ext cx="4139219" cy="2718693"/>
          </a:xfrm>
        </p:spPr>
        <p:txBody>
          <a:bodyPr/>
          <a:lstStyle>
            <a:lvl1pPr marL="212400" marR="0" indent="-212400" algn="l" defTabSz="914400" rtl="0" eaLnBrk="1" fontAlgn="auto" latinLnBrk="0" hangingPunct="1">
              <a:lnSpc>
                <a:spcPts val="1600"/>
              </a:lnSpc>
              <a:spcBef>
                <a:spcPts val="0"/>
              </a:spcBef>
              <a:spcAft>
                <a:spcPts val="1200"/>
              </a:spcAft>
              <a:buClrTx/>
              <a:buSzTx/>
              <a:buFont typeface="Wingdings" charset="2"/>
              <a:buChar char="§"/>
              <a:tabLst/>
              <a:defRPr sz="1600"/>
            </a:lvl1pPr>
            <a:lvl2pPr>
              <a:defRPr sz="7200"/>
            </a:lvl2pPr>
            <a:lvl3pPr>
              <a:defRPr sz="400"/>
            </a:lvl3pPr>
            <a:lvl4pPr>
              <a:defRPr sz="4000"/>
            </a:lvl4pPr>
          </a:lstStyle>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prstClr val="white"/>
                </a:solidFill>
                <a:effectLst/>
                <a:uLnTx/>
                <a:uFillTx/>
                <a:latin typeface="Arial"/>
                <a:ea typeface="+mn-ea"/>
                <a:cs typeface="+mn-cs"/>
              </a:rPr>
              <a:t>1st in England to welcome students </a:t>
            </a:r>
            <a:br>
              <a:rPr kumimoji="0" lang="en-US" sz="1600" b="1" i="0" u="none" strike="noStrike" kern="0" cap="none" spc="0" normalizeH="0" baseline="0" noProof="0">
                <a:ln>
                  <a:noFill/>
                </a:ln>
                <a:solidFill>
                  <a:prstClr val="white"/>
                </a:solidFill>
                <a:effectLst/>
                <a:uLnTx/>
                <a:uFillTx/>
                <a:latin typeface="Arial"/>
                <a:ea typeface="+mn-ea"/>
                <a:cs typeface="+mn-cs"/>
              </a:rPr>
            </a:br>
            <a:r>
              <a:rPr kumimoji="0" lang="en-US" sz="1600" b="1" i="0" u="none" strike="noStrike" kern="0" cap="none" spc="0" normalizeH="0" baseline="0" noProof="0">
                <a:ln>
                  <a:noFill/>
                </a:ln>
                <a:solidFill>
                  <a:prstClr val="white"/>
                </a:solidFill>
                <a:effectLst/>
                <a:uLnTx/>
                <a:uFillTx/>
                <a:latin typeface="Arial"/>
                <a:ea typeface="+mn-ea"/>
                <a:cs typeface="+mn-cs"/>
              </a:rPr>
              <a:t>of any religion or social background.</a:t>
            </a:r>
          </a:p>
          <a:p>
            <a:pPr marL="212400" marR="0" lvl="0" indent="-212400" algn="l" defTabSz="914400" rtl="0" eaLnBrk="1" fontAlgn="auto" latinLnBrk="0" hangingPunct="1">
              <a:lnSpc>
                <a:spcPts val="160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prstClr val="white"/>
                </a:solidFill>
                <a:effectLst/>
                <a:uLnTx/>
                <a:uFillTx/>
                <a:latin typeface="Arial"/>
                <a:ea typeface="+mn-ea"/>
                <a:cs typeface="+mn-cs"/>
              </a:rPr>
              <a:t>1st in England to welcome women</a:t>
            </a:r>
            <a:br>
              <a:rPr kumimoji="0" lang="en-US" sz="1600" b="1" i="0" u="none" strike="noStrike" kern="0" cap="none" spc="0" normalizeH="0" baseline="0" noProof="0">
                <a:ln>
                  <a:noFill/>
                </a:ln>
                <a:solidFill>
                  <a:prstClr val="white"/>
                </a:solidFill>
                <a:effectLst/>
                <a:uLnTx/>
                <a:uFillTx/>
                <a:latin typeface="Arial"/>
                <a:ea typeface="+mn-ea"/>
                <a:cs typeface="+mn-cs"/>
              </a:rPr>
            </a:br>
            <a:r>
              <a:rPr kumimoji="0" lang="en-US" sz="1600" b="1" i="0" u="none" strike="noStrike" kern="0" cap="none" spc="0" normalizeH="0" baseline="0" noProof="0">
                <a:ln>
                  <a:noFill/>
                </a:ln>
                <a:solidFill>
                  <a:prstClr val="white"/>
                </a:solidFill>
                <a:effectLst/>
                <a:uLnTx/>
                <a:uFillTx/>
                <a:latin typeface="Arial"/>
                <a:ea typeface="+mn-ea"/>
                <a:cs typeface="+mn-cs"/>
              </a:rPr>
              <a:t>to university education.</a:t>
            </a:r>
          </a:p>
          <a:p>
            <a:pPr marL="212400" marR="0" lvl="0" indent="-212400" algn="l" defTabSz="914400" rtl="0" eaLnBrk="1" fontAlgn="auto" latinLnBrk="0" hangingPunct="1">
              <a:lnSpc>
                <a:spcPts val="160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prstClr val="white"/>
                </a:solidFill>
                <a:effectLst/>
                <a:uLnTx/>
                <a:uFillTx/>
                <a:latin typeface="Arial"/>
                <a:ea typeface="+mn-ea"/>
                <a:cs typeface="+mn-cs"/>
              </a:rPr>
              <a:t>1st in England to teach English,</a:t>
            </a:r>
            <a:br>
              <a:rPr kumimoji="0" lang="en-US" sz="1600" b="1" i="0" u="none" strike="noStrike" kern="0" cap="none" spc="0" normalizeH="0" baseline="0" noProof="0">
                <a:ln>
                  <a:noFill/>
                </a:ln>
                <a:solidFill>
                  <a:prstClr val="white"/>
                </a:solidFill>
                <a:effectLst/>
                <a:uLnTx/>
                <a:uFillTx/>
                <a:latin typeface="Arial"/>
                <a:ea typeface="+mn-ea"/>
                <a:cs typeface="+mn-cs"/>
              </a:rPr>
            </a:br>
            <a:r>
              <a:rPr kumimoji="0" lang="en-US" sz="1600" b="1" i="0" u="none" strike="noStrike" kern="0" cap="none" spc="0" normalizeH="0" baseline="0" noProof="0">
                <a:ln>
                  <a:noFill/>
                </a:ln>
                <a:solidFill>
                  <a:prstClr val="white"/>
                </a:solidFill>
                <a:effectLst/>
                <a:uLnTx/>
                <a:uFillTx/>
                <a:latin typeface="Arial"/>
                <a:ea typeface="+mn-ea"/>
                <a:cs typeface="+mn-cs"/>
              </a:rPr>
              <a:t>German, Chemistry, Engineering.</a:t>
            </a:r>
          </a:p>
          <a:p>
            <a:pPr marL="212400" marR="0" lvl="0" indent="-212400" algn="l" defTabSz="914400" rtl="0" eaLnBrk="1" fontAlgn="auto" latinLnBrk="0" hangingPunct="1">
              <a:lnSpc>
                <a:spcPts val="160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prstClr val="white"/>
                </a:solidFill>
                <a:effectLst/>
                <a:uLnTx/>
                <a:uFillTx/>
                <a:latin typeface="Arial"/>
                <a:ea typeface="+mn-ea"/>
                <a:cs typeface="+mn-cs"/>
              </a:rPr>
              <a:t>A brave and progressive approach</a:t>
            </a:r>
            <a:br>
              <a:rPr kumimoji="0" lang="en-US" sz="1600" b="1" i="0" u="none" strike="noStrike" kern="0" cap="none" spc="0" normalizeH="0" baseline="0" noProof="0">
                <a:ln>
                  <a:noFill/>
                </a:ln>
                <a:solidFill>
                  <a:prstClr val="white"/>
                </a:solidFill>
                <a:effectLst/>
                <a:uLnTx/>
                <a:uFillTx/>
                <a:latin typeface="Arial"/>
                <a:ea typeface="+mn-ea"/>
                <a:cs typeface="+mn-cs"/>
              </a:rPr>
            </a:br>
            <a:r>
              <a:rPr kumimoji="0" lang="en-US" sz="1600" b="1" i="0" u="none" strike="noStrike" kern="0" cap="none" spc="0" normalizeH="0" baseline="0" noProof="0">
                <a:ln>
                  <a:noFill/>
                </a:ln>
                <a:solidFill>
                  <a:prstClr val="white"/>
                </a:solidFill>
                <a:effectLst/>
                <a:uLnTx/>
                <a:uFillTx/>
                <a:latin typeface="Arial"/>
                <a:ea typeface="+mn-ea"/>
                <a:cs typeface="+mn-cs"/>
              </a:rPr>
              <a:t>that has continued to this day.</a:t>
            </a:r>
          </a:p>
          <a:p>
            <a:pPr marL="212400" marR="0" lvl="0" indent="-212400" algn="l" defTabSz="914400" rtl="0" eaLnBrk="1" fontAlgn="auto" latinLnBrk="0" hangingPunct="1">
              <a:lnSpc>
                <a:spcPts val="160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prstClr val="white"/>
                </a:solidFill>
                <a:effectLst/>
                <a:uLnTx/>
                <a:uFillTx/>
                <a:latin typeface="Arial"/>
                <a:ea typeface="+mn-ea"/>
                <a:cs typeface="+mn-cs"/>
              </a:rPr>
              <a:t>1st in England to have a fully</a:t>
            </a:r>
            <a:br>
              <a:rPr kumimoji="0" lang="en-US" sz="1600" b="1" i="0" u="none" strike="noStrike" kern="0" cap="none" spc="0" normalizeH="0" baseline="0" noProof="0">
                <a:ln>
                  <a:noFill/>
                </a:ln>
                <a:solidFill>
                  <a:prstClr val="white"/>
                </a:solidFill>
                <a:effectLst/>
                <a:uLnTx/>
                <a:uFillTx/>
                <a:latin typeface="Arial"/>
                <a:ea typeface="+mn-ea"/>
                <a:cs typeface="+mn-cs"/>
              </a:rPr>
            </a:br>
            <a:r>
              <a:rPr kumimoji="0" lang="en-US" sz="1600" b="1" i="0" u="none" strike="noStrike" kern="0" cap="none" spc="0" normalizeH="0" baseline="0" noProof="0">
                <a:ln>
                  <a:noFill/>
                </a:ln>
                <a:solidFill>
                  <a:prstClr val="white"/>
                </a:solidFill>
                <a:effectLst/>
                <a:uLnTx/>
                <a:uFillTx/>
                <a:latin typeface="Arial"/>
                <a:ea typeface="+mn-ea"/>
                <a:cs typeface="+mn-cs"/>
              </a:rPr>
              <a:t>open access university press.</a:t>
            </a:r>
          </a:p>
        </p:txBody>
      </p:sp>
    </p:spTree>
    <p:extLst>
      <p:ext uri="{BB962C8B-B14F-4D97-AF65-F5344CB8AC3E}">
        <p14:creationId xmlns:p14="http://schemas.microsoft.com/office/powerpoint/2010/main" val="1696358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UCL-Bra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66" y="0"/>
            <a:ext cx="12183234" cy="6853069"/>
          </a:xfrm>
          <a:prstGeom prst="rect">
            <a:avLst/>
          </a:prstGeom>
        </p:spPr>
      </p:pic>
      <p:sp>
        <p:nvSpPr>
          <p:cNvPr id="2" name="Title 1"/>
          <p:cNvSpPr>
            <a:spLocks noGrp="1"/>
          </p:cNvSpPr>
          <p:nvPr>
            <p:ph type="title" hasCustomPrompt="1"/>
          </p:nvPr>
        </p:nvSpPr>
        <p:spPr>
          <a:xfrm>
            <a:off x="482400" y="864000"/>
            <a:ext cx="10515600" cy="1128514"/>
          </a:xfrm>
        </p:spPr>
        <p:txBody>
          <a:bodyPr/>
          <a:lstStyle>
            <a:lvl1pPr>
              <a:defRPr>
                <a:solidFill>
                  <a:schemeClr val="bg1"/>
                </a:solidFill>
              </a:defRPr>
            </a:lvl1pPr>
          </a:lstStyle>
          <a:p>
            <a:pPr>
              <a:lnSpc>
                <a:spcPts val="4350"/>
              </a:lnSpc>
            </a:pPr>
            <a:r>
              <a:rPr lang="en-US" sz="4100" b="1" kern="0">
                <a:solidFill>
                  <a:srgbClr val="A4DBE8"/>
                </a:solidFill>
              </a:rPr>
              <a:t>We are amongst</a:t>
            </a:r>
            <a:br>
              <a:rPr lang="en-US" sz="4100" b="1" kern="0">
                <a:solidFill>
                  <a:srgbClr val="A4DBE8"/>
                </a:solidFill>
              </a:rPr>
            </a:br>
            <a:r>
              <a:rPr lang="en-US" sz="4100" b="1" kern="0">
                <a:solidFill>
                  <a:srgbClr val="A4DBE8"/>
                </a:solidFill>
              </a:rPr>
              <a:t>the best in the world.</a:t>
            </a:r>
          </a:p>
        </p:txBody>
      </p:sp>
      <p:sp>
        <p:nvSpPr>
          <p:cNvPr id="8" name="Text Placeholder 7"/>
          <p:cNvSpPr>
            <a:spLocks noGrp="1"/>
          </p:cNvSpPr>
          <p:nvPr>
            <p:ph type="body" sz="quarter" idx="10" hasCustomPrompt="1"/>
          </p:nvPr>
        </p:nvSpPr>
        <p:spPr>
          <a:xfrm>
            <a:off x="512250" y="2644526"/>
            <a:ext cx="4891088" cy="1407886"/>
          </a:xfrm>
        </p:spPr>
        <p:txBody>
          <a:bodyPr/>
          <a:lstStyle>
            <a:lvl1pPr marL="0" indent="0">
              <a:lnSpc>
                <a:spcPts val="2200"/>
              </a:lnSpc>
              <a:spcBef>
                <a:spcPts val="300"/>
              </a:spcBef>
              <a:spcAft>
                <a:spcPts val="1800"/>
              </a:spcAft>
              <a:buFont typeface="Lucida Grande"/>
              <a:buNone/>
              <a:defRPr/>
            </a:lvl1pPr>
          </a:lstStyle>
          <a:p>
            <a:pPr marL="212400" indent="-212400">
              <a:lnSpc>
                <a:spcPts val="2200"/>
              </a:lnSpc>
              <a:buFont typeface="Lucida Grande"/>
              <a:buChar char="–"/>
            </a:pPr>
            <a:r>
              <a:rPr lang="en-US" sz="3200" b="1" kern="0">
                <a:solidFill>
                  <a:schemeClr val="bg1"/>
                </a:solidFill>
              </a:rPr>
              <a:t> 8th in the world</a:t>
            </a:r>
          </a:p>
          <a:p>
            <a:pPr marL="212400" indent="-212400">
              <a:lnSpc>
                <a:spcPts val="2200"/>
              </a:lnSpc>
              <a:buFont typeface="Lucida Grande"/>
              <a:buChar char="–"/>
            </a:pPr>
            <a:r>
              <a:rPr lang="en-US" sz="3200" b="1" kern="0">
                <a:solidFill>
                  <a:schemeClr val="bg1"/>
                </a:solidFill>
              </a:rPr>
              <a:t> 4th in Europe</a:t>
            </a:r>
          </a:p>
          <a:p>
            <a:pPr marL="212400" indent="-212400">
              <a:lnSpc>
                <a:spcPts val="2200"/>
              </a:lnSpc>
              <a:buFont typeface="Lucida Grande"/>
              <a:buChar char="–"/>
            </a:pPr>
            <a:r>
              <a:rPr lang="en-US" sz="3200" b="1" kern="0">
                <a:solidFill>
                  <a:schemeClr val="bg1"/>
                </a:solidFill>
              </a:rPr>
              <a:t> 4th in the UK</a:t>
            </a:r>
          </a:p>
        </p:txBody>
      </p:sp>
    </p:spTree>
    <p:extLst>
      <p:ext uri="{BB962C8B-B14F-4D97-AF65-F5344CB8AC3E}">
        <p14:creationId xmlns:p14="http://schemas.microsoft.com/office/powerpoint/2010/main" val="712740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82" y="2679"/>
            <a:ext cx="12183235" cy="6853070"/>
          </a:xfrm>
          <a:prstGeom prst="rect">
            <a:avLst/>
          </a:prstGeom>
        </p:spPr>
      </p:pic>
      <p:graphicFrame>
        <p:nvGraphicFramePr>
          <p:cNvPr id="6" name="Table 5"/>
          <p:cNvGraphicFramePr>
            <a:graphicFrameLocks noGrp="1"/>
          </p:cNvGraphicFramePr>
          <p:nvPr userDrawn="1">
            <p:extLst>
              <p:ext uri="{D42A27DB-BD31-4B8C-83A1-F6EECF244321}">
                <p14:modId xmlns:p14="http://schemas.microsoft.com/office/powerpoint/2010/main" val="501323705"/>
              </p:ext>
            </p:extLst>
          </p:nvPr>
        </p:nvGraphicFramePr>
        <p:xfrm>
          <a:off x="1927184" y="2532148"/>
          <a:ext cx="8351600" cy="3224220"/>
        </p:xfrm>
        <a:graphic>
          <a:graphicData uri="http://schemas.openxmlformats.org/drawingml/2006/table">
            <a:tbl>
              <a:tblPr firstRow="1" bandRow="1">
                <a:tableStyleId>{BC89EF96-8CEA-46FF-86C4-4CE0E7609802}</a:tableStyleId>
              </a:tblPr>
              <a:tblGrid>
                <a:gridCol w="4175800">
                  <a:extLst>
                    <a:ext uri="{9D8B030D-6E8A-4147-A177-3AD203B41FA5}">
                      <a16:colId xmlns:a16="http://schemas.microsoft.com/office/drawing/2014/main" val="20000"/>
                    </a:ext>
                  </a:extLst>
                </a:gridCol>
                <a:gridCol w="1179475">
                  <a:extLst>
                    <a:ext uri="{9D8B030D-6E8A-4147-A177-3AD203B41FA5}">
                      <a16:colId xmlns:a16="http://schemas.microsoft.com/office/drawing/2014/main" val="20001"/>
                    </a:ext>
                  </a:extLst>
                </a:gridCol>
                <a:gridCol w="2996325">
                  <a:extLst>
                    <a:ext uri="{9D8B030D-6E8A-4147-A177-3AD203B41FA5}">
                      <a16:colId xmlns:a16="http://schemas.microsoft.com/office/drawing/2014/main" val="20002"/>
                    </a:ext>
                  </a:extLst>
                </a:gridCol>
              </a:tblGrid>
              <a:tr h="8060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30</a:t>
                      </a:r>
                      <a:r>
                        <a:rPr lang="en-US" sz="3600" b="1" kern="0">
                          <a:solidFill>
                            <a:srgbClr val="000000"/>
                          </a:solidFill>
                        </a:rPr>
                        <a:t> </a:t>
                      </a:r>
                      <a:r>
                        <a:rPr lang="en-US" sz="1800" b="0" kern="0">
                          <a:solidFill>
                            <a:srgbClr val="118598"/>
                          </a:solidFill>
                        </a:rPr>
                        <a:t>Nobel laureates</a:t>
                      </a:r>
                    </a:p>
                  </a:txBody>
                  <a:tcPr marL="180000" marR="0" marT="0" anchor="ctr">
                    <a:lnL w="12700" cmpd="sng">
                      <a:noFill/>
                    </a:lnL>
                    <a:lnR w="12700" cmpd="sng">
                      <a:noFill/>
                    </a:lnR>
                    <a:lnT w="12700" cmpd="sng">
                      <a:noFill/>
                    </a:lnT>
                    <a:lnB w="25400" cmpd="sng">
                      <a:noFill/>
                    </a:lnB>
                    <a:lnTlToBr w="12700" cmpd="sng">
                      <a:noFill/>
                      <a:prstDash val="solid"/>
                    </a:lnTlToBr>
                    <a:lnBlToTr w="12700" cmpd="sng">
                      <a:noFill/>
                      <a:prstDash val="solid"/>
                    </a:lnBlToTr>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2nd</a:t>
                      </a:r>
                      <a:r>
                        <a:rPr lang="en-US" sz="3600" b="1" kern="0">
                          <a:solidFill>
                            <a:srgbClr val="000000"/>
                          </a:solidFill>
                        </a:rPr>
                        <a:t> </a:t>
                      </a:r>
                      <a:r>
                        <a:rPr lang="en-US" sz="1800" b="0" kern="0">
                          <a:solidFill>
                            <a:srgbClr val="118598"/>
                          </a:solidFill>
                        </a:rPr>
                        <a:t>in the UK for research power</a:t>
                      </a:r>
                    </a:p>
                  </a:txBody>
                  <a:tcPr marL="180000" marR="0" marT="0" anchor="ctr">
                    <a:lnL w="12700" cmpd="sng">
                      <a:noFill/>
                    </a:lnL>
                    <a:lnR w="12700" cmpd="sng">
                      <a:noFill/>
                    </a:lnR>
                    <a:lnT w="12700" cmpd="sng">
                      <a:noFill/>
                    </a:lnT>
                    <a:lnB w="254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8060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11</a:t>
                      </a:r>
                      <a:r>
                        <a:rPr lang="en-US" sz="3600" b="1" kern="0">
                          <a:solidFill>
                            <a:srgbClr val="000000"/>
                          </a:solidFill>
                        </a:rPr>
                        <a:t> </a:t>
                      </a:r>
                      <a:r>
                        <a:rPr lang="en-US" sz="1800" kern="0">
                          <a:solidFill>
                            <a:srgbClr val="118598"/>
                          </a:solidFill>
                        </a:rPr>
                        <a:t>academic faculties</a:t>
                      </a:r>
                    </a:p>
                  </a:txBody>
                  <a:tcPr marL="180000" marR="0" marT="0" anchor="ctr">
                    <a:lnL w="12700" cmpd="sng">
                      <a:noFill/>
                    </a:lnL>
                    <a:lnR w="12700" cmpd="sng">
                      <a:noFill/>
                    </a:lnR>
                    <a:lnT w="25400" cmpd="sng">
                      <a:noFill/>
                    </a:lnT>
                    <a:lnB w="12700" cmpd="sng">
                      <a:noFill/>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430</a:t>
                      </a:r>
                      <a:r>
                        <a:rPr lang="en-US" sz="3600" b="1" kern="0">
                          <a:solidFill>
                            <a:srgbClr val="000000"/>
                          </a:solidFill>
                        </a:rPr>
                        <a:t> </a:t>
                      </a:r>
                      <a:r>
                        <a:rPr lang="en-US" sz="1800" kern="0">
                          <a:solidFill>
                            <a:srgbClr val="118598"/>
                          </a:solidFill>
                        </a:rPr>
                        <a:t>undergraduate programmes</a:t>
                      </a:r>
                    </a:p>
                  </a:txBody>
                  <a:tcPr marL="180000" marR="0" marT="0" anchor="ctr">
                    <a:lnL w="12700" cmpd="sng">
                      <a:noFill/>
                    </a:lnL>
                    <a:lnR w="12700" cmpd="sng">
                      <a:noFill/>
                    </a:lnR>
                    <a:lnT w="254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8060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51,000</a:t>
                      </a:r>
                      <a:r>
                        <a:rPr lang="en-US" sz="3600" b="1" kern="0">
                          <a:solidFill>
                            <a:srgbClr val="000000"/>
                          </a:solidFill>
                        </a:rPr>
                        <a:t> </a:t>
                      </a:r>
                      <a:r>
                        <a:rPr lang="en-US" sz="1800" kern="0">
                          <a:solidFill>
                            <a:srgbClr val="118598"/>
                          </a:solidFill>
                        </a:rPr>
                        <a:t>students</a:t>
                      </a:r>
                    </a:p>
                  </a:txBody>
                  <a:tcPr marL="18000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ts val="4400"/>
                        </a:lnSpc>
                      </a:pPr>
                      <a:r>
                        <a:rPr lang="en-US" sz="3600" b="1" kern="0">
                          <a:solidFill>
                            <a:srgbClr val="118598"/>
                          </a:solidFill>
                        </a:rPr>
                        <a:t>150</a:t>
                      </a:r>
                      <a:r>
                        <a:rPr lang="en-US" sz="2800" b="1" kern="0">
                          <a:solidFill>
                            <a:srgbClr val="118598"/>
                          </a:solidFill>
                        </a:rPr>
                        <a:t>+</a:t>
                      </a:r>
                      <a:endParaRPr lang="en-US" sz="2800" kern="0">
                        <a:solidFill>
                          <a:srgbClr val="118598"/>
                        </a:solidFill>
                      </a:endParaRPr>
                    </a:p>
                  </a:txBody>
                  <a:tcPr marL="18000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ts val="2200"/>
                        </a:lnSpc>
                      </a:pPr>
                      <a:r>
                        <a:rPr lang="en-US" sz="1800" kern="0">
                          <a:solidFill>
                            <a:srgbClr val="118598"/>
                          </a:solidFill>
                        </a:rPr>
                        <a:t>nationalities represented</a:t>
                      </a:r>
                    </a:p>
                    <a:p>
                      <a:pPr>
                        <a:lnSpc>
                          <a:spcPts val="2200"/>
                        </a:lnSpc>
                      </a:pPr>
                      <a:r>
                        <a:rPr lang="en-US" sz="1800" kern="0">
                          <a:solidFill>
                            <a:srgbClr val="118598"/>
                          </a:solidFill>
                        </a:rPr>
                        <a:t>by student body</a:t>
                      </a:r>
                    </a:p>
                  </a:txBody>
                  <a:tcPr marL="18000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8060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16,000</a:t>
                      </a:r>
                      <a:r>
                        <a:rPr lang="en-US" sz="3600" b="1" kern="0">
                          <a:solidFill>
                            <a:srgbClr val="000000"/>
                          </a:solidFill>
                        </a:rPr>
                        <a:t> </a:t>
                      </a:r>
                      <a:r>
                        <a:rPr lang="en-US" sz="1800" kern="0">
                          <a:solidFill>
                            <a:srgbClr val="118598"/>
                          </a:solidFill>
                        </a:rPr>
                        <a:t>employees</a:t>
                      </a:r>
                    </a:p>
                  </a:txBody>
                  <a:tcPr marL="18000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0">
                          <a:solidFill>
                            <a:srgbClr val="118598"/>
                          </a:solidFill>
                        </a:rPr>
                        <a:t>720</a:t>
                      </a:r>
                      <a:r>
                        <a:rPr lang="en-US" sz="3600" b="1" kern="0">
                          <a:solidFill>
                            <a:srgbClr val="000000"/>
                          </a:solidFill>
                        </a:rPr>
                        <a:t> </a:t>
                      </a:r>
                      <a:r>
                        <a:rPr lang="en-US" sz="1800" kern="0">
                          <a:solidFill>
                            <a:srgbClr val="118598"/>
                          </a:solidFill>
                        </a:rPr>
                        <a:t>postgraduate programmes</a:t>
                      </a:r>
                    </a:p>
                  </a:txBody>
                  <a:tcPr marL="18000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2" name="Title 1"/>
          <p:cNvSpPr>
            <a:spLocks noGrp="1"/>
          </p:cNvSpPr>
          <p:nvPr>
            <p:ph type="title" hasCustomPrompt="1"/>
          </p:nvPr>
        </p:nvSpPr>
        <p:spPr>
          <a:xfrm>
            <a:off x="482400" y="864000"/>
            <a:ext cx="6372056" cy="1164866"/>
          </a:xfrm>
          <a:noFill/>
        </p:spPr>
        <p:txBody>
          <a:bodyPr lIns="72000" tIns="36000"/>
          <a:lstStyle>
            <a:lvl1pPr marL="0" marR="0" indent="0" algn="l" defTabSz="914400" rtl="0" eaLnBrk="1" fontAlgn="auto" latinLnBrk="0" hangingPunct="1">
              <a:lnSpc>
                <a:spcPts val="4350"/>
              </a:lnSpc>
              <a:spcBef>
                <a:spcPts val="0"/>
              </a:spcBef>
              <a:spcAft>
                <a:spcPts val="0"/>
              </a:spcAft>
              <a:buClrTx/>
              <a:buSzTx/>
              <a:buFontTx/>
              <a:buNone/>
              <a:tabLst/>
              <a:defRPr>
                <a:solidFill>
                  <a:srgbClr val="000000"/>
                </a:solidFill>
              </a:defRPr>
            </a:lvl1pPr>
          </a:lstStyle>
          <a:p>
            <a:pPr marL="0" marR="0" lvl="0" indent="0" algn="l" defTabSz="914400" rtl="0" eaLnBrk="1" fontAlgn="auto" latinLnBrk="0" hangingPunct="1">
              <a:lnSpc>
                <a:spcPts val="4350"/>
              </a:lnSpc>
              <a:spcBef>
                <a:spcPts val="0"/>
              </a:spcBef>
              <a:spcAft>
                <a:spcPts val="0"/>
              </a:spcAft>
              <a:buClrTx/>
              <a:buSzTx/>
              <a:buFontTx/>
              <a:buNone/>
              <a:tabLst/>
              <a:defRPr/>
            </a:pPr>
            <a:r>
              <a:rPr kumimoji="0" lang="en-US" sz="4100" b="1" i="0" u="none" strike="noStrike" kern="0" cap="none" spc="0" normalizeH="0" baseline="0" noProof="0">
                <a:ln>
                  <a:noFill/>
                </a:ln>
                <a:solidFill>
                  <a:prstClr val="white"/>
                </a:solidFill>
                <a:effectLst/>
                <a:uLnTx/>
                <a:uFillTx/>
                <a:latin typeface="Arial"/>
                <a:ea typeface="+mn-ea"/>
                <a:cs typeface="+mn-cs"/>
              </a:rPr>
              <a:t>We pride ourselves on</a:t>
            </a:r>
            <a:br>
              <a:rPr kumimoji="0" lang="en-US" sz="4100" b="1" i="0" u="none" strike="noStrike" kern="0" cap="none" spc="0" normalizeH="0" baseline="0" noProof="0">
                <a:ln>
                  <a:noFill/>
                </a:ln>
                <a:solidFill>
                  <a:prstClr val="white"/>
                </a:solidFill>
                <a:effectLst/>
                <a:uLnTx/>
                <a:uFillTx/>
                <a:latin typeface="Arial"/>
                <a:ea typeface="+mn-ea"/>
                <a:cs typeface="+mn-cs"/>
              </a:rPr>
            </a:br>
            <a:r>
              <a:rPr kumimoji="0" lang="en-US" sz="4100" b="1" i="0" u="none" strike="noStrike" kern="0" cap="none" spc="0" normalizeH="0" baseline="0" noProof="0">
                <a:ln>
                  <a:noFill/>
                </a:ln>
                <a:solidFill>
                  <a:prstClr val="white"/>
                </a:solidFill>
                <a:effectLst/>
                <a:uLnTx/>
                <a:uFillTx/>
                <a:latin typeface="Arial"/>
                <a:ea typeface="+mn-ea"/>
                <a:cs typeface="+mn-cs"/>
              </a:rPr>
              <a:t>our academic excellence.</a:t>
            </a:r>
          </a:p>
        </p:txBody>
      </p:sp>
    </p:spTree>
    <p:extLst>
      <p:ext uri="{BB962C8B-B14F-4D97-AF65-F5344CB8AC3E}">
        <p14:creationId xmlns:p14="http://schemas.microsoft.com/office/powerpoint/2010/main" val="3196885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214"/>
            <a:ext cx="12191237" cy="6857570"/>
          </a:xfrm>
          <a:prstGeom prst="rect">
            <a:avLst/>
          </a:prstGeom>
        </p:spPr>
      </p:pic>
      <p:cxnSp>
        <p:nvCxnSpPr>
          <p:cNvPr id="6" name="Straight Connector 5"/>
          <p:cNvCxnSpPr/>
          <p:nvPr userDrawn="1"/>
        </p:nvCxnSpPr>
        <p:spPr>
          <a:xfrm flipV="1">
            <a:off x="6568457" y="3430777"/>
            <a:ext cx="5139038" cy="1"/>
          </a:xfrm>
          <a:prstGeom prst="line">
            <a:avLst/>
          </a:prstGeom>
          <a:ln>
            <a:solidFill>
              <a:srgbClr val="3A293B"/>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6568456" y="864000"/>
            <a:ext cx="4429543" cy="2257028"/>
          </a:xfrm>
        </p:spPr>
        <p:txBody>
          <a:bodyPr/>
          <a:lstStyle>
            <a:lvl1pPr>
              <a:defRPr>
                <a:solidFill>
                  <a:schemeClr val="tx1"/>
                </a:solidFill>
              </a:defRPr>
            </a:lvl1pPr>
          </a:lstStyle>
          <a:p>
            <a:pPr>
              <a:lnSpc>
                <a:spcPts val="4350"/>
              </a:lnSpc>
            </a:pPr>
            <a:r>
              <a:rPr lang="en-US" sz="4100" b="1" kern="0">
                <a:solidFill>
                  <a:srgbClr val="3A293B"/>
                </a:solidFill>
              </a:rPr>
              <a:t>We lead the</a:t>
            </a:r>
            <a:br>
              <a:rPr lang="en-US" sz="4100" b="1" kern="0">
                <a:solidFill>
                  <a:srgbClr val="3A293B"/>
                </a:solidFill>
              </a:rPr>
            </a:br>
            <a:r>
              <a:rPr lang="en-US" sz="4100" b="1" kern="0">
                <a:solidFill>
                  <a:srgbClr val="3A293B"/>
                </a:solidFill>
              </a:rPr>
              <a:t>field across</a:t>
            </a:r>
            <a:br>
              <a:rPr lang="en-US" sz="4100" b="1" kern="0">
                <a:solidFill>
                  <a:srgbClr val="3A293B"/>
                </a:solidFill>
              </a:rPr>
            </a:br>
            <a:r>
              <a:rPr lang="en-US" sz="4100" b="1" kern="0">
                <a:solidFill>
                  <a:srgbClr val="3A293B"/>
                </a:solidFill>
              </a:rPr>
              <a:t>a wide range</a:t>
            </a:r>
            <a:br>
              <a:rPr lang="en-US" sz="4100" b="1" kern="0">
                <a:solidFill>
                  <a:srgbClr val="3A293B"/>
                </a:solidFill>
              </a:rPr>
            </a:br>
            <a:r>
              <a:rPr lang="en-US" sz="4100" b="1" kern="0">
                <a:solidFill>
                  <a:srgbClr val="3A293B"/>
                </a:solidFill>
              </a:rPr>
              <a:t>of faculties.</a:t>
            </a:r>
            <a:endParaRPr lang="en-GB"/>
          </a:p>
        </p:txBody>
      </p:sp>
      <p:sp>
        <p:nvSpPr>
          <p:cNvPr id="10" name="Text Placeholder 9"/>
          <p:cNvSpPr>
            <a:spLocks noGrp="1"/>
          </p:cNvSpPr>
          <p:nvPr>
            <p:ph type="body" sz="quarter" idx="12" hasCustomPrompt="1"/>
          </p:nvPr>
        </p:nvSpPr>
        <p:spPr>
          <a:xfrm>
            <a:off x="6884710" y="3767408"/>
            <a:ext cx="2174805" cy="2174100"/>
          </a:xfrm>
        </p:spPr>
        <p:txBody>
          <a:bodyPr/>
          <a:lstStyle>
            <a:lvl1pPr marL="0" marR="0" indent="0" algn="l" defTabSz="914400" rtl="0" eaLnBrk="1" fontAlgn="auto" latinLnBrk="0" hangingPunct="1">
              <a:lnSpc>
                <a:spcPts val="1600"/>
              </a:lnSpc>
              <a:spcBef>
                <a:spcPts val="0"/>
              </a:spcBef>
              <a:spcAft>
                <a:spcPts val="950"/>
              </a:spcAft>
              <a:buClrTx/>
              <a:buSzTx/>
              <a:buFontTx/>
              <a:buNone/>
              <a:tabLst/>
              <a:defRPr>
                <a:solidFill>
                  <a:srgbClr val="000000"/>
                </a:solidFill>
              </a:defRPr>
            </a:lvl1pPr>
          </a:lstStyle>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Arts &amp; Humanities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Brain Sciences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Built Environment</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Engineering Sciences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Institute of Education</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Laws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Life Sciences</a:t>
            </a:r>
            <a:endParaRPr lang="en-US" sz="3200" b="1" kern="0">
              <a:solidFill>
                <a:srgbClr val="3A293B"/>
              </a:solidFill>
            </a:endParaRPr>
          </a:p>
        </p:txBody>
      </p:sp>
      <p:sp>
        <p:nvSpPr>
          <p:cNvPr id="11" name="Text Placeholder 9"/>
          <p:cNvSpPr>
            <a:spLocks noGrp="1"/>
          </p:cNvSpPr>
          <p:nvPr>
            <p:ph type="body" sz="quarter" idx="13" hasCustomPrompt="1"/>
          </p:nvPr>
        </p:nvSpPr>
        <p:spPr>
          <a:xfrm>
            <a:off x="9427241" y="3767408"/>
            <a:ext cx="2174805" cy="2154436"/>
          </a:xfrm>
        </p:spPr>
        <p:txBody>
          <a:bodyPr/>
          <a:lstStyle>
            <a:lvl1pPr marL="0" marR="0" indent="0" algn="l" defTabSz="914400" rtl="0" eaLnBrk="1" fontAlgn="auto" latinLnBrk="0" hangingPunct="1">
              <a:lnSpc>
                <a:spcPts val="1600"/>
              </a:lnSpc>
              <a:spcBef>
                <a:spcPts val="0"/>
              </a:spcBef>
              <a:spcAft>
                <a:spcPts val="750"/>
              </a:spcAft>
              <a:buClrTx/>
              <a:buSzTx/>
              <a:buFontTx/>
              <a:buNone/>
              <a:tabLst/>
              <a:defRPr>
                <a:solidFill>
                  <a:srgbClr val="000000"/>
                </a:solidFill>
              </a:defRPr>
            </a:lvl1pPr>
          </a:lstStyle>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Mathematical &amp; Physical Sciences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Medical Sciences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Population Health Sciences</a:t>
            </a:r>
          </a:p>
          <a:p>
            <a:pPr marL="0" marR="0" lvl="0" indent="0" algn="l" defTabSz="914400" rtl="0" eaLnBrk="1" fontAlgn="auto" latinLnBrk="0" hangingPunct="1">
              <a:lnSpc>
                <a:spcPts val="1600"/>
              </a:lnSpc>
              <a:spcBef>
                <a:spcPts val="0"/>
              </a:spcBef>
              <a:spcAft>
                <a:spcPts val="950"/>
              </a:spcAft>
              <a:buClrTx/>
              <a:buSzTx/>
              <a:buFontTx/>
              <a:buNone/>
              <a:tabLst/>
              <a:defRPr/>
            </a:pPr>
            <a:r>
              <a:rPr kumimoji="0" lang="en-US" sz="1600" b="1" i="0" u="none" strike="noStrike" kern="0" cap="none" spc="0" normalizeH="0" baseline="0" noProof="0">
                <a:ln>
                  <a:noFill/>
                </a:ln>
                <a:solidFill>
                  <a:srgbClr val="3A293B"/>
                </a:solidFill>
                <a:effectLst/>
                <a:uLnTx/>
                <a:uFillTx/>
                <a:latin typeface="Arial"/>
                <a:ea typeface="+mn-ea"/>
                <a:cs typeface="+mn-cs"/>
              </a:rPr>
              <a:t>Social &amp; Historical Sciences</a:t>
            </a:r>
          </a:p>
          <a:p>
            <a:pPr marL="0" marR="0" lvl="0" indent="0" algn="l" defTabSz="914400" rtl="0" eaLnBrk="1" fontAlgn="auto" latinLnBrk="0" hangingPunct="1">
              <a:lnSpc>
                <a:spcPts val="1600"/>
              </a:lnSpc>
              <a:spcBef>
                <a:spcPts val="0"/>
              </a:spcBef>
              <a:spcAft>
                <a:spcPts val="750"/>
              </a:spcAft>
              <a:buClrTx/>
              <a:buSzTx/>
              <a:buFontTx/>
              <a:buNone/>
              <a:tabLst/>
              <a:defRPr/>
            </a:pPr>
            <a:endParaRPr kumimoji="0" lang="en-US" sz="1600" b="1" i="0" u="none" strike="noStrike" kern="0" cap="none" spc="0" normalizeH="0" baseline="0" noProof="0">
              <a:ln>
                <a:noFill/>
              </a:ln>
              <a:solidFill>
                <a:srgbClr val="3A293B"/>
              </a:solidFill>
              <a:effectLst/>
              <a:uLnTx/>
              <a:uFillTx/>
              <a:latin typeface="Arial"/>
              <a:ea typeface="+mn-ea"/>
              <a:cs typeface="+mn-cs"/>
            </a:endParaRPr>
          </a:p>
        </p:txBody>
      </p:sp>
    </p:spTree>
    <p:extLst>
      <p:ext uri="{BB962C8B-B14F-4D97-AF65-F5344CB8AC3E}">
        <p14:creationId xmlns:p14="http://schemas.microsoft.com/office/powerpoint/2010/main" val="746039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14"/>
            <a:ext cx="12191237" cy="6857571"/>
          </a:xfrm>
          <a:prstGeom prst="rect">
            <a:avLst/>
          </a:prstGeom>
        </p:spPr>
      </p:pic>
      <p:graphicFrame>
        <p:nvGraphicFramePr>
          <p:cNvPr id="7" name="Content Placeholder 7"/>
          <p:cNvGraphicFramePr>
            <a:graphicFrameLocks/>
          </p:cNvGraphicFramePr>
          <p:nvPr userDrawn="1">
            <p:extLst>
              <p:ext uri="{D42A27DB-BD31-4B8C-83A1-F6EECF244321}">
                <p14:modId xmlns:p14="http://schemas.microsoft.com/office/powerpoint/2010/main" val="2084168299"/>
              </p:ext>
            </p:extLst>
          </p:nvPr>
        </p:nvGraphicFramePr>
        <p:xfrm>
          <a:off x="5902435" y="5907552"/>
          <a:ext cx="5851362" cy="370840"/>
        </p:xfrm>
        <a:graphic>
          <a:graphicData uri="http://schemas.openxmlformats.org/drawingml/2006/table">
            <a:tbl>
              <a:tblPr firstRow="1" bandRow="1">
                <a:tableStyleId>{5C22544A-7EE6-4342-B048-85BDC9FD1C3A}</a:tableStyleId>
              </a:tblPr>
              <a:tblGrid>
                <a:gridCol w="975227">
                  <a:extLst>
                    <a:ext uri="{9D8B030D-6E8A-4147-A177-3AD203B41FA5}">
                      <a16:colId xmlns:a16="http://schemas.microsoft.com/office/drawing/2014/main" val="20000"/>
                    </a:ext>
                  </a:extLst>
                </a:gridCol>
                <a:gridCol w="975227">
                  <a:extLst>
                    <a:ext uri="{9D8B030D-6E8A-4147-A177-3AD203B41FA5}">
                      <a16:colId xmlns:a16="http://schemas.microsoft.com/office/drawing/2014/main" val="20001"/>
                    </a:ext>
                  </a:extLst>
                </a:gridCol>
                <a:gridCol w="975227">
                  <a:extLst>
                    <a:ext uri="{9D8B030D-6E8A-4147-A177-3AD203B41FA5}">
                      <a16:colId xmlns:a16="http://schemas.microsoft.com/office/drawing/2014/main" val="20002"/>
                    </a:ext>
                  </a:extLst>
                </a:gridCol>
                <a:gridCol w="975227">
                  <a:extLst>
                    <a:ext uri="{9D8B030D-6E8A-4147-A177-3AD203B41FA5}">
                      <a16:colId xmlns:a16="http://schemas.microsoft.com/office/drawing/2014/main" val="20003"/>
                    </a:ext>
                  </a:extLst>
                </a:gridCol>
                <a:gridCol w="975227">
                  <a:extLst>
                    <a:ext uri="{9D8B030D-6E8A-4147-A177-3AD203B41FA5}">
                      <a16:colId xmlns:a16="http://schemas.microsoft.com/office/drawing/2014/main" val="20004"/>
                    </a:ext>
                  </a:extLst>
                </a:gridCol>
                <a:gridCol w="975227">
                  <a:extLst>
                    <a:ext uri="{9D8B030D-6E8A-4147-A177-3AD203B41FA5}">
                      <a16:colId xmlns:a16="http://schemas.microsoft.com/office/drawing/2014/main" val="20005"/>
                    </a:ext>
                  </a:extLst>
                </a:gridCol>
              </a:tblGrid>
              <a:tr h="370840">
                <a:tc>
                  <a:txBody>
                    <a:bodyPr/>
                    <a:lstStyle/>
                    <a:p>
                      <a:pPr algn="ctr"/>
                      <a:r>
                        <a:rPr lang="en-US" sz="900">
                          <a:solidFill>
                            <a:srgbClr val="000000"/>
                          </a:solidFill>
                        </a:rPr>
                        <a:t>Global Health</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a:solidFill>
                            <a:srgbClr val="000000"/>
                          </a:solidFill>
                        </a:rPr>
                        <a:t>Sustainable Cities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a:solidFill>
                            <a:srgbClr val="000000"/>
                          </a:solidFill>
                        </a:rPr>
                        <a:t>Human Wellbeing</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a:solidFill>
                            <a:srgbClr val="000000"/>
                          </a:solidFill>
                        </a:rPr>
                        <a:t>Cultural Understanding</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a:solidFill>
                            <a:srgbClr val="000000"/>
                          </a:solidFill>
                        </a:rPr>
                        <a:t>Transformational</a:t>
                      </a:r>
                      <a:br>
                        <a:rPr lang="en-US" sz="900">
                          <a:solidFill>
                            <a:srgbClr val="000000"/>
                          </a:solidFill>
                        </a:rPr>
                      </a:br>
                      <a:r>
                        <a:rPr lang="en-US" sz="900">
                          <a:solidFill>
                            <a:srgbClr val="000000"/>
                          </a:solidFill>
                        </a:rPr>
                        <a:t>Technology</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a:solidFill>
                            <a:srgbClr val="000000"/>
                          </a:solidFill>
                        </a:rPr>
                        <a:t>Justice and</a:t>
                      </a:r>
                      <a:r>
                        <a:rPr lang="en-US" sz="900" baseline="0">
                          <a:solidFill>
                            <a:srgbClr val="000000"/>
                          </a:solidFill>
                        </a:rPr>
                        <a:t> Equality</a:t>
                      </a:r>
                      <a:endParaRPr lang="en-US" sz="900">
                        <a:solidFill>
                          <a:srgbClr val="000000"/>
                        </a:solidFill>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hasCustomPrompt="1"/>
          </p:nvPr>
        </p:nvSpPr>
        <p:spPr>
          <a:xfrm>
            <a:off x="482399" y="864000"/>
            <a:ext cx="6038903" cy="2243563"/>
          </a:xfrm>
        </p:spPr>
        <p:txBody>
          <a:bodyPr/>
          <a:lstStyle>
            <a:lvl1pPr marL="0" marR="0" indent="0" defTabSz="914400" rtl="0" eaLnBrk="1" fontAlgn="auto" latinLnBrk="0" hangingPunct="1">
              <a:lnSpc>
                <a:spcPts val="4350"/>
              </a:lnSpc>
              <a:spcBef>
                <a:spcPts val="0"/>
              </a:spcBef>
              <a:spcAft>
                <a:spcPts val="0"/>
              </a:spcAft>
              <a:tabLst/>
              <a:defRPr>
                <a:solidFill>
                  <a:schemeClr val="tx1"/>
                </a:solidFill>
              </a:defRPr>
            </a:lvl1pPr>
          </a:lstStyle>
          <a:p>
            <a:pPr marL="0" marR="0" lvl="0" indent="0" defTabSz="914400" rtl="0" eaLnBrk="1" fontAlgn="auto" latinLnBrk="0" hangingPunct="1">
              <a:lnSpc>
                <a:spcPts val="4350"/>
              </a:lnSpc>
              <a:spcBef>
                <a:spcPts val="0"/>
              </a:spcBef>
              <a:spcAft>
                <a:spcPts val="0"/>
              </a:spcAft>
              <a:tabLst/>
              <a:defRPr/>
            </a:pPr>
            <a:r>
              <a:rPr kumimoji="0" lang="en-US" sz="4100" b="1" i="0" u="none" strike="noStrike" kern="0" cap="none" spc="0" normalizeH="0" baseline="0" noProof="0">
                <a:ln>
                  <a:noFill/>
                </a:ln>
                <a:solidFill>
                  <a:srgbClr val="003D4C"/>
                </a:solidFill>
                <a:effectLst/>
                <a:uLnTx/>
                <a:uFillTx/>
                <a:latin typeface="Arial"/>
                <a:ea typeface="+mn-ea"/>
                <a:cs typeface="+mn-cs"/>
              </a:rPr>
              <a:t>We work together across disciplines</a:t>
            </a:r>
            <a:br>
              <a:rPr kumimoji="0" lang="en-US" sz="4100" b="1" i="0" u="none" strike="noStrike" kern="0" cap="none" spc="0" normalizeH="0" baseline="0" noProof="0">
                <a:ln>
                  <a:noFill/>
                </a:ln>
                <a:solidFill>
                  <a:srgbClr val="003D4C"/>
                </a:solidFill>
                <a:effectLst/>
                <a:uLnTx/>
                <a:uFillTx/>
                <a:latin typeface="Arial"/>
                <a:ea typeface="+mn-ea"/>
                <a:cs typeface="+mn-cs"/>
              </a:rPr>
            </a:br>
            <a:r>
              <a:rPr kumimoji="0" lang="en-US" sz="4100" b="1" i="0" u="none" strike="noStrike" kern="0" cap="none" spc="0" normalizeH="0" baseline="0" noProof="0">
                <a:ln>
                  <a:noFill/>
                </a:ln>
                <a:solidFill>
                  <a:srgbClr val="003D4C"/>
                </a:solidFill>
                <a:effectLst/>
                <a:uLnTx/>
                <a:uFillTx/>
                <a:latin typeface="Arial"/>
                <a:ea typeface="+mn-ea"/>
                <a:cs typeface="+mn-cs"/>
              </a:rPr>
              <a:t>to solve the world’s biggest problems.</a:t>
            </a:r>
            <a:endParaRPr lang="en-GB"/>
          </a:p>
        </p:txBody>
      </p:sp>
      <p:sp>
        <p:nvSpPr>
          <p:cNvPr id="9" name="Text Placeholder 8"/>
          <p:cNvSpPr>
            <a:spLocks noGrp="1"/>
          </p:cNvSpPr>
          <p:nvPr>
            <p:ph type="body" sz="quarter" idx="12" hasCustomPrompt="1"/>
          </p:nvPr>
        </p:nvSpPr>
        <p:spPr>
          <a:xfrm>
            <a:off x="485183" y="4448175"/>
            <a:ext cx="3409950" cy="1692771"/>
          </a:xfrm>
        </p:spPr>
        <p:txBody>
          <a:bodyPr/>
          <a:lstStyle>
            <a:lvl1pPr marL="0" marR="0" indent="0" algn="l" defTabSz="914400" rtl="0" eaLnBrk="1" fontAlgn="auto" latinLnBrk="0" hangingPunct="1">
              <a:lnSpc>
                <a:spcPts val="1750"/>
              </a:lnSpc>
              <a:spcBef>
                <a:spcPts val="0"/>
              </a:spcBef>
              <a:spcAft>
                <a:spcPts val="1200"/>
              </a:spcAft>
              <a:buClrTx/>
              <a:buSzTx/>
              <a:buFont typeface="Lucida Grande"/>
              <a:buNone/>
              <a:tabLst/>
              <a:defRPr>
                <a:solidFill>
                  <a:schemeClr val="tx1"/>
                </a:solidFill>
              </a:defRPr>
            </a:lvl1pPr>
          </a:lstStyle>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srgbClr val="003D4C"/>
                </a:solidFill>
                <a:effectLst/>
                <a:uLnTx/>
                <a:uFillTx/>
                <a:latin typeface="Arial"/>
                <a:ea typeface="+mn-ea"/>
                <a:cs typeface="+mn-cs"/>
              </a:rPr>
              <a:t>An interdisciplinary approach.</a:t>
            </a:r>
          </a:p>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srgbClr val="003D4C"/>
                </a:solidFill>
                <a:effectLst/>
                <a:uLnTx/>
                <a:uFillTx/>
                <a:latin typeface="Arial"/>
                <a:ea typeface="+mn-ea"/>
                <a:cs typeface="+mn-cs"/>
              </a:rPr>
              <a:t>A wide span of subject areas gives fresh perspectives.</a:t>
            </a:r>
          </a:p>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600" b="1" i="0" u="none" strike="noStrike" kern="0" cap="none" spc="0" normalizeH="0" baseline="0" noProof="0">
                <a:ln>
                  <a:noFill/>
                </a:ln>
                <a:solidFill>
                  <a:srgbClr val="003D4C"/>
                </a:solidFill>
                <a:effectLst/>
                <a:uLnTx/>
                <a:uFillTx/>
                <a:latin typeface="Arial"/>
                <a:ea typeface="+mn-ea"/>
                <a:cs typeface="+mn-cs"/>
              </a:rPr>
              <a:t>Develop sophisticated multi-faceted solutions to the world's most complex challenges.</a:t>
            </a:r>
          </a:p>
        </p:txBody>
      </p:sp>
    </p:spTree>
    <p:extLst>
      <p:ext uri="{BB962C8B-B14F-4D97-AF65-F5344CB8AC3E}">
        <p14:creationId xmlns:p14="http://schemas.microsoft.com/office/powerpoint/2010/main" val="581562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9"/>
            <a:ext cx="12191237" cy="6857571"/>
          </a:xfrm>
          <a:prstGeom prst="rect">
            <a:avLst/>
          </a:prstGeom>
        </p:spPr>
      </p:pic>
      <p:sp>
        <p:nvSpPr>
          <p:cNvPr id="6" name="TextBox 5"/>
          <p:cNvSpPr txBox="1"/>
          <p:nvPr userDrawn="1"/>
        </p:nvSpPr>
        <p:spPr>
          <a:xfrm>
            <a:off x="659602" y="2622592"/>
            <a:ext cx="1123408"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Financial District</a:t>
            </a:r>
          </a:p>
        </p:txBody>
      </p:sp>
      <p:sp>
        <p:nvSpPr>
          <p:cNvPr id="7" name="TextBox 6"/>
          <p:cNvSpPr txBox="1"/>
          <p:nvPr userDrawn="1"/>
        </p:nvSpPr>
        <p:spPr>
          <a:xfrm>
            <a:off x="4002849" y="2539111"/>
            <a:ext cx="847888"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Tate Modern</a:t>
            </a:r>
          </a:p>
        </p:txBody>
      </p:sp>
      <p:sp>
        <p:nvSpPr>
          <p:cNvPr id="8" name="TextBox 7"/>
          <p:cNvSpPr txBox="1"/>
          <p:nvPr userDrawn="1"/>
        </p:nvSpPr>
        <p:spPr>
          <a:xfrm>
            <a:off x="3406419" y="3604278"/>
            <a:ext cx="1015901"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Great Ormond</a:t>
            </a:r>
            <a:br>
              <a:rPr lang="en-US" sz="1000" b="1">
                <a:solidFill>
                  <a:schemeClr val="bg1"/>
                </a:solidFill>
              </a:rPr>
            </a:br>
            <a:r>
              <a:rPr lang="en-US" sz="1000" b="1">
                <a:solidFill>
                  <a:schemeClr val="bg1"/>
                </a:solidFill>
              </a:rPr>
              <a:t>Street Hospital</a:t>
            </a:r>
          </a:p>
        </p:txBody>
      </p:sp>
      <p:sp>
        <p:nvSpPr>
          <p:cNvPr id="9" name="TextBox 8"/>
          <p:cNvSpPr txBox="1"/>
          <p:nvPr userDrawn="1"/>
        </p:nvSpPr>
        <p:spPr>
          <a:xfrm>
            <a:off x="5245224" y="3028781"/>
            <a:ext cx="1523634"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Royal Courts of Justice</a:t>
            </a:r>
          </a:p>
        </p:txBody>
      </p:sp>
      <p:sp>
        <p:nvSpPr>
          <p:cNvPr id="10" name="TextBox 9"/>
          <p:cNvSpPr txBox="1"/>
          <p:nvPr userDrawn="1"/>
        </p:nvSpPr>
        <p:spPr>
          <a:xfrm>
            <a:off x="6164627" y="3604278"/>
            <a:ext cx="1047025"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British Museum</a:t>
            </a:r>
          </a:p>
        </p:txBody>
      </p:sp>
      <p:sp>
        <p:nvSpPr>
          <p:cNvPr id="11" name="TextBox 10"/>
          <p:cNvSpPr txBox="1"/>
          <p:nvPr userDrawn="1"/>
        </p:nvSpPr>
        <p:spPr>
          <a:xfrm>
            <a:off x="9121265" y="2645960"/>
            <a:ext cx="1412365"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Houses of Parliament</a:t>
            </a:r>
          </a:p>
        </p:txBody>
      </p:sp>
      <p:sp>
        <p:nvSpPr>
          <p:cNvPr id="12" name="TextBox 11"/>
          <p:cNvSpPr txBox="1"/>
          <p:nvPr userDrawn="1"/>
        </p:nvSpPr>
        <p:spPr>
          <a:xfrm>
            <a:off x="9942583" y="5014095"/>
            <a:ext cx="720776" cy="534368"/>
          </a:xfrm>
          <a:prstGeom prst="rect">
            <a:avLst/>
          </a:prstGeom>
          <a:solidFill>
            <a:srgbClr val="002855"/>
          </a:solidFill>
        </p:spPr>
        <p:txBody>
          <a:bodyPr wrap="square" lIns="36000" tIns="36000" rIns="36000" bIns="36000" rtlCol="0">
            <a:spAutoFit/>
          </a:bodyPr>
          <a:lstStyle/>
          <a:p>
            <a:r>
              <a:rPr lang="en-US" sz="1000" b="1">
                <a:solidFill>
                  <a:schemeClr val="bg1"/>
                </a:solidFill>
              </a:rPr>
              <a:t>University </a:t>
            </a:r>
            <a:br>
              <a:rPr lang="en-US" sz="1000" b="1">
                <a:solidFill>
                  <a:schemeClr val="bg1"/>
                </a:solidFill>
              </a:rPr>
            </a:br>
            <a:r>
              <a:rPr lang="en-US" sz="1000" b="1">
                <a:solidFill>
                  <a:schemeClr val="bg1"/>
                </a:solidFill>
              </a:rPr>
              <a:t>College</a:t>
            </a:r>
            <a:br>
              <a:rPr lang="en-US" sz="1000" b="1">
                <a:solidFill>
                  <a:schemeClr val="bg1"/>
                </a:solidFill>
              </a:rPr>
            </a:br>
            <a:r>
              <a:rPr lang="en-US" sz="1000" b="1">
                <a:solidFill>
                  <a:schemeClr val="bg1"/>
                </a:solidFill>
              </a:rPr>
              <a:t>Hospital</a:t>
            </a:r>
          </a:p>
        </p:txBody>
      </p:sp>
      <p:sp>
        <p:nvSpPr>
          <p:cNvPr id="13" name="TextBox 12"/>
          <p:cNvSpPr txBox="1"/>
          <p:nvPr userDrawn="1"/>
        </p:nvSpPr>
        <p:spPr>
          <a:xfrm>
            <a:off x="8559040" y="6193473"/>
            <a:ext cx="1065630" cy="226591"/>
          </a:xfrm>
          <a:prstGeom prst="rect">
            <a:avLst/>
          </a:prstGeom>
          <a:solidFill>
            <a:srgbClr val="002855"/>
          </a:solidFill>
        </p:spPr>
        <p:txBody>
          <a:bodyPr wrap="square" lIns="36000" tIns="36000" rIns="36000" bIns="36000" rtlCol="0">
            <a:spAutoFit/>
          </a:bodyPr>
          <a:lstStyle/>
          <a:p>
            <a:r>
              <a:rPr lang="en-US" sz="1000" b="1" noProof="1">
                <a:solidFill>
                  <a:schemeClr val="bg1"/>
                </a:solidFill>
              </a:rPr>
              <a:t>Wellcome Trust</a:t>
            </a:r>
          </a:p>
        </p:txBody>
      </p:sp>
      <p:sp>
        <p:nvSpPr>
          <p:cNvPr id="14" name="TextBox 13"/>
          <p:cNvSpPr txBox="1"/>
          <p:nvPr userDrawn="1"/>
        </p:nvSpPr>
        <p:spPr>
          <a:xfrm>
            <a:off x="4862832" y="6193473"/>
            <a:ext cx="1237466" cy="226591"/>
          </a:xfrm>
          <a:prstGeom prst="rect">
            <a:avLst/>
          </a:prstGeom>
          <a:solidFill>
            <a:srgbClr val="002855"/>
          </a:solidFill>
        </p:spPr>
        <p:txBody>
          <a:bodyPr wrap="square" lIns="36000" tIns="36000" rIns="36000" bIns="36000" rtlCol="0">
            <a:spAutoFit/>
          </a:bodyPr>
          <a:lstStyle/>
          <a:p>
            <a:r>
              <a:rPr lang="en-US" sz="1000" b="1">
                <a:solidFill>
                  <a:schemeClr val="bg1"/>
                </a:solidFill>
                <a:latin typeface="Wingdings"/>
                <a:ea typeface="Wingdings"/>
                <a:cs typeface="Wingdings"/>
                <a:sym typeface="Wingdings"/>
              </a:rPr>
              <a:t> </a:t>
            </a:r>
            <a:r>
              <a:rPr lang="en-US" sz="1000" b="1">
                <a:solidFill>
                  <a:schemeClr val="bg1"/>
                </a:solidFill>
              </a:rPr>
              <a:t>Euston Station</a:t>
            </a:r>
          </a:p>
        </p:txBody>
      </p:sp>
      <p:sp>
        <p:nvSpPr>
          <p:cNvPr id="15" name="TextBox 14"/>
          <p:cNvSpPr txBox="1"/>
          <p:nvPr userDrawn="1"/>
        </p:nvSpPr>
        <p:spPr>
          <a:xfrm>
            <a:off x="482676" y="5014095"/>
            <a:ext cx="1335246" cy="226591"/>
          </a:xfrm>
          <a:prstGeom prst="rect">
            <a:avLst/>
          </a:prstGeom>
          <a:solidFill>
            <a:srgbClr val="002855"/>
          </a:solidFill>
        </p:spPr>
        <p:txBody>
          <a:bodyPr wrap="square" lIns="36000" tIns="36000" rIns="36000" bIns="36000" rtlCol="0">
            <a:spAutoFit/>
          </a:bodyPr>
          <a:lstStyle/>
          <a:p>
            <a:r>
              <a:rPr lang="en-US" sz="1000" b="1">
                <a:solidFill>
                  <a:schemeClr val="bg1"/>
                </a:solidFill>
                <a:latin typeface="Wingdings"/>
                <a:ea typeface="Wingdings"/>
                <a:cs typeface="Wingdings"/>
                <a:sym typeface="Wingdings"/>
              </a:rPr>
              <a:t></a:t>
            </a:r>
            <a:r>
              <a:rPr lang="en-US" sz="1000" b="1">
                <a:solidFill>
                  <a:schemeClr val="bg1"/>
                </a:solidFill>
                <a:sym typeface="Wingdings"/>
              </a:rPr>
              <a:t> </a:t>
            </a:r>
            <a:r>
              <a:rPr lang="en-US" sz="1000" b="1">
                <a:solidFill>
                  <a:schemeClr val="bg1"/>
                </a:solidFill>
              </a:rPr>
              <a:t>UCL East campus</a:t>
            </a:r>
          </a:p>
        </p:txBody>
      </p:sp>
      <p:sp>
        <p:nvSpPr>
          <p:cNvPr id="16" name="TextBox 15"/>
          <p:cNvSpPr txBox="1"/>
          <p:nvPr userDrawn="1"/>
        </p:nvSpPr>
        <p:spPr>
          <a:xfrm>
            <a:off x="482676" y="5399798"/>
            <a:ext cx="1335245" cy="380480"/>
          </a:xfrm>
          <a:prstGeom prst="rect">
            <a:avLst/>
          </a:prstGeom>
          <a:solidFill>
            <a:srgbClr val="002855"/>
          </a:solidFill>
        </p:spPr>
        <p:txBody>
          <a:bodyPr wrap="square" lIns="36000" tIns="36000" rIns="36000" bIns="36000" rtlCol="0">
            <a:spAutoFit/>
          </a:bodyPr>
          <a:lstStyle/>
          <a:p>
            <a:r>
              <a:rPr lang="en-US" sz="1000" b="1">
                <a:solidFill>
                  <a:schemeClr val="bg1"/>
                </a:solidFill>
                <a:latin typeface="Wingdings"/>
                <a:ea typeface="Wingdings"/>
                <a:cs typeface="Wingdings"/>
                <a:sym typeface="Wingdings"/>
              </a:rPr>
              <a:t></a:t>
            </a:r>
            <a:r>
              <a:rPr lang="en-US" sz="1000" b="1">
                <a:solidFill>
                  <a:schemeClr val="bg1"/>
                </a:solidFill>
                <a:sym typeface="Wingdings"/>
              </a:rPr>
              <a:t> </a:t>
            </a:r>
            <a:r>
              <a:rPr lang="en-US" sz="1000" b="1">
                <a:solidFill>
                  <a:schemeClr val="bg1"/>
                </a:solidFill>
              </a:rPr>
              <a:t>King’s Cross and </a:t>
            </a:r>
            <a:br>
              <a:rPr lang="en-US" sz="1000" b="1">
                <a:solidFill>
                  <a:schemeClr val="bg1"/>
                </a:solidFill>
              </a:rPr>
            </a:br>
            <a:r>
              <a:rPr lang="en-US" sz="1000" b="1">
                <a:solidFill>
                  <a:schemeClr val="bg1"/>
                </a:solidFill>
              </a:rPr>
              <a:t>St </a:t>
            </a:r>
            <a:r>
              <a:rPr lang="en-US" sz="1000" b="1" noProof="1">
                <a:solidFill>
                  <a:schemeClr val="bg1"/>
                </a:solidFill>
              </a:rPr>
              <a:t>Pancras</a:t>
            </a:r>
            <a:r>
              <a:rPr lang="en-US" sz="1000" b="1">
                <a:solidFill>
                  <a:schemeClr val="bg1"/>
                </a:solidFill>
              </a:rPr>
              <a:t> Station</a:t>
            </a:r>
          </a:p>
        </p:txBody>
      </p:sp>
      <p:sp>
        <p:nvSpPr>
          <p:cNvPr id="17" name="TextBox 16"/>
          <p:cNvSpPr txBox="1"/>
          <p:nvPr userDrawn="1"/>
        </p:nvSpPr>
        <p:spPr>
          <a:xfrm>
            <a:off x="9103121" y="3658040"/>
            <a:ext cx="374474"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BBC</a:t>
            </a:r>
          </a:p>
        </p:txBody>
      </p:sp>
      <p:cxnSp>
        <p:nvCxnSpPr>
          <p:cNvPr id="18" name="Straight Connector 17"/>
          <p:cNvCxnSpPr/>
          <p:nvPr userDrawn="1"/>
        </p:nvCxnSpPr>
        <p:spPr>
          <a:xfrm>
            <a:off x="599527" y="2622592"/>
            <a:ext cx="0" cy="555781"/>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938829" y="2539111"/>
            <a:ext cx="0" cy="781096"/>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3337402" y="3604278"/>
            <a:ext cx="0" cy="677884"/>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100298" y="3604278"/>
            <a:ext cx="0" cy="588539"/>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029633" y="3658040"/>
            <a:ext cx="0" cy="579449"/>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062940" y="2645960"/>
            <a:ext cx="0" cy="532413"/>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9873453" y="5008040"/>
            <a:ext cx="0" cy="914234"/>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506310" y="6193473"/>
            <a:ext cx="0" cy="543866"/>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5181291" y="3028781"/>
            <a:ext cx="0" cy="575497"/>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Title 1"/>
          <p:cNvSpPr>
            <a:spLocks noGrp="1"/>
          </p:cNvSpPr>
          <p:nvPr>
            <p:ph type="title" hasCustomPrompt="1"/>
          </p:nvPr>
        </p:nvSpPr>
        <p:spPr>
          <a:xfrm>
            <a:off x="482400" y="864000"/>
            <a:ext cx="10515600" cy="1128514"/>
          </a:xfrm>
        </p:spPr>
        <p:txBody>
          <a:bodyPr/>
          <a:lstStyle>
            <a:lvl1pPr marL="0" marR="0" indent="0" defTabSz="914400" rtl="0" eaLnBrk="1" fontAlgn="auto" latinLnBrk="0" hangingPunct="1">
              <a:lnSpc>
                <a:spcPts val="4350"/>
              </a:lnSpc>
              <a:spcBef>
                <a:spcPts val="0"/>
              </a:spcBef>
              <a:spcAft>
                <a:spcPts val="0"/>
              </a:spcAft>
              <a:tabLst/>
              <a:defRPr>
                <a:solidFill>
                  <a:srgbClr val="000000"/>
                </a:solidFill>
              </a:defRPr>
            </a:lvl1pPr>
          </a:lstStyle>
          <a:p>
            <a:pPr marL="0" marR="0" lvl="0" indent="0" defTabSz="914400" rtl="0" eaLnBrk="1" fontAlgn="auto" latinLnBrk="0" hangingPunct="1">
              <a:lnSpc>
                <a:spcPts val="4350"/>
              </a:lnSpc>
              <a:spcBef>
                <a:spcPts val="0"/>
              </a:spcBef>
              <a:spcAft>
                <a:spcPts val="0"/>
              </a:spcAft>
              <a:tabLst/>
              <a:defRPr/>
            </a:pPr>
            <a:r>
              <a:rPr kumimoji="0" lang="en-US" sz="4100" b="1" i="0" u="none" strike="noStrike" kern="0" cap="none" spc="0" normalizeH="0" baseline="0" noProof="0">
                <a:ln>
                  <a:noFill/>
                </a:ln>
                <a:solidFill>
                  <a:prstClr val="white"/>
                </a:solidFill>
                <a:effectLst/>
                <a:uLnTx/>
                <a:uFillTx/>
                <a:latin typeface="Arial"/>
                <a:ea typeface="+mn-ea"/>
                <a:cs typeface="+mn-cs"/>
              </a:rPr>
              <a:t>Our community sits at the heart of</a:t>
            </a:r>
            <a:br>
              <a:rPr kumimoji="0" lang="en-US" sz="4100" b="1" i="0" u="none" strike="noStrike" kern="0" cap="none" spc="0" normalizeH="0" baseline="0" noProof="0">
                <a:ln>
                  <a:noFill/>
                </a:ln>
                <a:solidFill>
                  <a:prstClr val="white"/>
                </a:solidFill>
                <a:effectLst/>
                <a:uLnTx/>
                <a:uFillTx/>
                <a:latin typeface="Arial"/>
                <a:ea typeface="+mn-ea"/>
                <a:cs typeface="+mn-cs"/>
              </a:rPr>
            </a:br>
            <a:r>
              <a:rPr kumimoji="0" lang="en-US" sz="4100" b="1" i="0" u="none" strike="noStrike" kern="0" cap="none" spc="0" normalizeH="0" baseline="0" noProof="0">
                <a:ln>
                  <a:noFill/>
                </a:ln>
                <a:solidFill>
                  <a:prstClr val="white"/>
                </a:solidFill>
                <a:effectLst/>
                <a:uLnTx/>
                <a:uFillTx/>
                <a:latin typeface="Arial"/>
                <a:ea typeface="+mn-ea"/>
                <a:cs typeface="+mn-cs"/>
              </a:rPr>
              <a:t>one of the world’s most dynamic cities.</a:t>
            </a:r>
            <a:endParaRPr lang="en-GB"/>
          </a:p>
        </p:txBody>
      </p:sp>
    </p:spTree>
    <p:extLst>
      <p:ext uri="{BB962C8B-B14F-4D97-AF65-F5344CB8AC3E}">
        <p14:creationId xmlns:p14="http://schemas.microsoft.com/office/powerpoint/2010/main" val="1797812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6-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430"/>
            <a:ext cx="12191237" cy="6857570"/>
          </a:xfrm>
          <a:prstGeom prst="rect">
            <a:avLst/>
          </a:prstGeom>
        </p:spPr>
      </p:pic>
      <p:sp>
        <p:nvSpPr>
          <p:cNvPr id="15" name="TextBox 14"/>
          <p:cNvSpPr txBox="1"/>
          <p:nvPr userDrawn="1"/>
        </p:nvSpPr>
        <p:spPr>
          <a:xfrm>
            <a:off x="10433440" y="864000"/>
            <a:ext cx="1521967"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UCL Bloomsbury </a:t>
            </a:r>
            <a:r>
              <a:rPr lang="es-GB" sz="1000" b="0" i="0" kern="1200">
                <a:solidFill>
                  <a:schemeClr val="bg1"/>
                </a:solidFill>
                <a:effectLst/>
                <a:latin typeface="Wingdings" pitchFamily="2" charset="2"/>
                <a:ea typeface="+mn-ea"/>
                <a:cs typeface="+mn-cs"/>
              </a:rPr>
              <a:t></a:t>
            </a:r>
            <a:br>
              <a:rPr lang="es-GB" sz="1000" b="0" i="0" kern="1200">
                <a:solidFill>
                  <a:schemeClr val="bg1"/>
                </a:solidFill>
                <a:effectLst/>
                <a:latin typeface="Wingdings" pitchFamily="2" charset="2"/>
                <a:ea typeface="+mn-ea"/>
                <a:cs typeface="+mn-cs"/>
              </a:rPr>
            </a:br>
            <a:r>
              <a:rPr lang="en-US" sz="1000" b="1">
                <a:solidFill>
                  <a:schemeClr val="bg1"/>
                </a:solidFill>
              </a:rPr>
              <a:t>Campus</a:t>
            </a:r>
          </a:p>
        </p:txBody>
      </p:sp>
      <p:grpSp>
        <p:nvGrpSpPr>
          <p:cNvPr id="68" name="Grupo 67">
            <a:extLst>
              <a:ext uri="{FF2B5EF4-FFF2-40B4-BE49-F238E27FC236}">
                <a16:creationId xmlns:a16="http://schemas.microsoft.com/office/drawing/2014/main" id="{3F1695A6-FDDA-313D-9046-D68FEE777239}"/>
              </a:ext>
            </a:extLst>
          </p:cNvPr>
          <p:cNvGrpSpPr/>
          <p:nvPr userDrawn="1"/>
        </p:nvGrpSpPr>
        <p:grpSpPr>
          <a:xfrm>
            <a:off x="9423509" y="1903250"/>
            <a:ext cx="965503" cy="555781"/>
            <a:chOff x="599527" y="2622592"/>
            <a:chExt cx="965503" cy="555781"/>
          </a:xfrm>
        </p:grpSpPr>
        <p:sp>
          <p:nvSpPr>
            <p:cNvPr id="6" name="TextBox 5"/>
            <p:cNvSpPr txBox="1"/>
            <p:nvPr userDrawn="1"/>
          </p:nvSpPr>
          <p:spPr>
            <a:xfrm>
              <a:off x="659602" y="2622592"/>
              <a:ext cx="905428"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Canary Wharf</a:t>
              </a:r>
            </a:p>
          </p:txBody>
        </p:sp>
        <p:cxnSp>
          <p:nvCxnSpPr>
            <p:cNvPr id="18" name="Straight Connector 17"/>
            <p:cNvCxnSpPr/>
            <p:nvPr userDrawn="1"/>
          </p:nvCxnSpPr>
          <p:spPr>
            <a:xfrm>
              <a:off x="599527" y="2622592"/>
              <a:ext cx="0" cy="555781"/>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69" name="Grupo 68">
            <a:extLst>
              <a:ext uri="{FF2B5EF4-FFF2-40B4-BE49-F238E27FC236}">
                <a16:creationId xmlns:a16="http://schemas.microsoft.com/office/drawing/2014/main" id="{FB81670B-B0C0-4CC0-4411-37D00849B740}"/>
              </a:ext>
            </a:extLst>
          </p:cNvPr>
          <p:cNvGrpSpPr/>
          <p:nvPr userDrawn="1"/>
        </p:nvGrpSpPr>
        <p:grpSpPr>
          <a:xfrm>
            <a:off x="2937719" y="2746732"/>
            <a:ext cx="689528" cy="781096"/>
            <a:chOff x="3249301" y="2539111"/>
            <a:chExt cx="689528" cy="781096"/>
          </a:xfrm>
        </p:grpSpPr>
        <p:sp>
          <p:nvSpPr>
            <p:cNvPr id="7" name="TextBox 6"/>
            <p:cNvSpPr txBox="1"/>
            <p:nvPr userDrawn="1"/>
          </p:nvSpPr>
          <p:spPr>
            <a:xfrm>
              <a:off x="3249301" y="2539111"/>
              <a:ext cx="616041"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Stratford</a:t>
              </a:r>
            </a:p>
            <a:p>
              <a:r>
                <a:rPr lang="en-US" sz="1000" b="1">
                  <a:solidFill>
                    <a:schemeClr val="bg1"/>
                  </a:solidFill>
                </a:rPr>
                <a:t>Station</a:t>
              </a:r>
            </a:p>
          </p:txBody>
        </p:sp>
        <p:cxnSp>
          <p:nvCxnSpPr>
            <p:cNvPr id="19" name="Straight Connector 18"/>
            <p:cNvCxnSpPr/>
            <p:nvPr userDrawn="1"/>
          </p:nvCxnSpPr>
          <p:spPr>
            <a:xfrm>
              <a:off x="3938829" y="2539111"/>
              <a:ext cx="0" cy="781096"/>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61" name="Grupo 60">
            <a:extLst>
              <a:ext uri="{FF2B5EF4-FFF2-40B4-BE49-F238E27FC236}">
                <a16:creationId xmlns:a16="http://schemas.microsoft.com/office/drawing/2014/main" id="{BA7450A6-A9B3-938D-72E9-8C5A5E25BF07}"/>
              </a:ext>
            </a:extLst>
          </p:cNvPr>
          <p:cNvGrpSpPr/>
          <p:nvPr userDrawn="1"/>
        </p:nvGrpSpPr>
        <p:grpSpPr>
          <a:xfrm>
            <a:off x="3164110" y="5854531"/>
            <a:ext cx="794984" cy="677884"/>
            <a:chOff x="3337402" y="3604278"/>
            <a:chExt cx="794984" cy="677884"/>
          </a:xfrm>
        </p:grpSpPr>
        <p:sp>
          <p:nvSpPr>
            <p:cNvPr id="8" name="TextBox 7"/>
            <p:cNvSpPr txBox="1"/>
            <p:nvPr userDrawn="1"/>
          </p:nvSpPr>
          <p:spPr>
            <a:xfrm>
              <a:off x="3406420" y="3604278"/>
              <a:ext cx="725966"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Lee Valley</a:t>
              </a:r>
            </a:p>
            <a:p>
              <a:r>
                <a:rPr lang="en-US" sz="1000" b="1" noProof="1">
                  <a:solidFill>
                    <a:schemeClr val="bg1"/>
                  </a:solidFill>
                </a:rPr>
                <a:t>VeloPark</a:t>
              </a:r>
            </a:p>
          </p:txBody>
        </p:sp>
        <p:cxnSp>
          <p:nvCxnSpPr>
            <p:cNvPr id="20" name="Straight Connector 19"/>
            <p:cNvCxnSpPr/>
            <p:nvPr userDrawn="1"/>
          </p:nvCxnSpPr>
          <p:spPr>
            <a:xfrm>
              <a:off x="3337402" y="3604278"/>
              <a:ext cx="0" cy="677884"/>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0" name="Grupo 69">
            <a:extLst>
              <a:ext uri="{FF2B5EF4-FFF2-40B4-BE49-F238E27FC236}">
                <a16:creationId xmlns:a16="http://schemas.microsoft.com/office/drawing/2014/main" id="{34E01DEF-652B-830F-C0F9-8F8A65A4EEB0}"/>
              </a:ext>
            </a:extLst>
          </p:cNvPr>
          <p:cNvGrpSpPr/>
          <p:nvPr userDrawn="1"/>
        </p:nvGrpSpPr>
        <p:grpSpPr>
          <a:xfrm>
            <a:off x="2572216" y="3294361"/>
            <a:ext cx="962855" cy="588539"/>
            <a:chOff x="6100298" y="3604278"/>
            <a:chExt cx="962855" cy="588539"/>
          </a:xfrm>
        </p:grpSpPr>
        <p:sp>
          <p:nvSpPr>
            <p:cNvPr id="10" name="TextBox 9"/>
            <p:cNvSpPr txBox="1"/>
            <p:nvPr userDrawn="1"/>
          </p:nvSpPr>
          <p:spPr>
            <a:xfrm>
              <a:off x="6164628" y="3604278"/>
              <a:ext cx="898525"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Westfield</a:t>
              </a:r>
            </a:p>
            <a:p>
              <a:r>
                <a:rPr lang="en-US" sz="1000" b="1">
                  <a:solidFill>
                    <a:schemeClr val="bg1"/>
                  </a:solidFill>
                </a:rPr>
                <a:t>Stratford City</a:t>
              </a:r>
            </a:p>
          </p:txBody>
        </p:sp>
        <p:cxnSp>
          <p:nvCxnSpPr>
            <p:cNvPr id="21" name="Straight Connector 20"/>
            <p:cNvCxnSpPr/>
            <p:nvPr userDrawn="1"/>
          </p:nvCxnSpPr>
          <p:spPr>
            <a:xfrm>
              <a:off x="6100298" y="3604278"/>
              <a:ext cx="0" cy="588539"/>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63" name="Grupo 62">
            <a:extLst>
              <a:ext uri="{FF2B5EF4-FFF2-40B4-BE49-F238E27FC236}">
                <a16:creationId xmlns:a16="http://schemas.microsoft.com/office/drawing/2014/main" id="{B8F1E565-0665-78D7-CA81-8236C7543EBC}"/>
              </a:ext>
            </a:extLst>
          </p:cNvPr>
          <p:cNvGrpSpPr/>
          <p:nvPr userDrawn="1"/>
        </p:nvGrpSpPr>
        <p:grpSpPr>
          <a:xfrm>
            <a:off x="4511453" y="3230450"/>
            <a:ext cx="1124482" cy="462178"/>
            <a:chOff x="7938458" y="2716195"/>
            <a:chExt cx="1124482" cy="462178"/>
          </a:xfrm>
        </p:grpSpPr>
        <p:sp>
          <p:nvSpPr>
            <p:cNvPr id="11" name="TextBox 10"/>
            <p:cNvSpPr txBox="1"/>
            <p:nvPr userDrawn="1"/>
          </p:nvSpPr>
          <p:spPr>
            <a:xfrm>
              <a:off x="7938458" y="2716195"/>
              <a:ext cx="1054968"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London </a:t>
              </a:r>
            </a:p>
            <a:p>
              <a:r>
                <a:rPr lang="en-US" sz="1000" b="1">
                  <a:solidFill>
                    <a:schemeClr val="bg1"/>
                  </a:solidFill>
                </a:rPr>
                <a:t>Aquatics Center</a:t>
              </a:r>
            </a:p>
          </p:txBody>
        </p:sp>
        <p:cxnSp>
          <p:nvCxnSpPr>
            <p:cNvPr id="23" name="Straight Connector 22"/>
            <p:cNvCxnSpPr>
              <a:cxnSpLocks/>
            </p:cNvCxnSpPr>
            <p:nvPr userDrawn="1"/>
          </p:nvCxnSpPr>
          <p:spPr>
            <a:xfrm>
              <a:off x="9062940" y="2716195"/>
              <a:ext cx="0" cy="462178"/>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62" name="Grupo 61">
            <a:extLst>
              <a:ext uri="{FF2B5EF4-FFF2-40B4-BE49-F238E27FC236}">
                <a16:creationId xmlns:a16="http://schemas.microsoft.com/office/drawing/2014/main" id="{BA02FE1A-2021-E81C-8463-AEC34A7F34F8}"/>
              </a:ext>
            </a:extLst>
          </p:cNvPr>
          <p:cNvGrpSpPr/>
          <p:nvPr userDrawn="1"/>
        </p:nvGrpSpPr>
        <p:grpSpPr>
          <a:xfrm>
            <a:off x="8880126" y="3869092"/>
            <a:ext cx="789906" cy="914234"/>
            <a:chOff x="9873453" y="5008040"/>
            <a:chExt cx="789906" cy="914234"/>
          </a:xfrm>
        </p:grpSpPr>
        <p:sp>
          <p:nvSpPr>
            <p:cNvPr id="12" name="TextBox 11"/>
            <p:cNvSpPr txBox="1"/>
            <p:nvPr userDrawn="1"/>
          </p:nvSpPr>
          <p:spPr>
            <a:xfrm>
              <a:off x="9942583" y="5014095"/>
              <a:ext cx="720776"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Copper Box Arena</a:t>
              </a:r>
            </a:p>
          </p:txBody>
        </p:sp>
        <p:cxnSp>
          <p:nvCxnSpPr>
            <p:cNvPr id="24" name="Straight Connector 23"/>
            <p:cNvCxnSpPr/>
            <p:nvPr userDrawn="1"/>
          </p:nvCxnSpPr>
          <p:spPr>
            <a:xfrm>
              <a:off x="9873453" y="5008040"/>
              <a:ext cx="0" cy="914234"/>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67" name="Grupo 66">
            <a:extLst>
              <a:ext uri="{FF2B5EF4-FFF2-40B4-BE49-F238E27FC236}">
                <a16:creationId xmlns:a16="http://schemas.microsoft.com/office/drawing/2014/main" id="{2939847E-95F9-EAAD-1E9F-A1D9CDE6CAEE}"/>
              </a:ext>
            </a:extLst>
          </p:cNvPr>
          <p:cNvGrpSpPr/>
          <p:nvPr userDrawn="1"/>
        </p:nvGrpSpPr>
        <p:grpSpPr>
          <a:xfrm>
            <a:off x="3491174" y="3729546"/>
            <a:ext cx="1365431" cy="575497"/>
            <a:chOff x="5181291" y="3028781"/>
            <a:chExt cx="1365431" cy="575497"/>
          </a:xfrm>
        </p:grpSpPr>
        <p:sp>
          <p:nvSpPr>
            <p:cNvPr id="9" name="TextBox 8"/>
            <p:cNvSpPr txBox="1"/>
            <p:nvPr userDrawn="1"/>
          </p:nvSpPr>
          <p:spPr>
            <a:xfrm>
              <a:off x="5245224" y="3028781"/>
              <a:ext cx="1301498"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Stratford</a:t>
              </a:r>
            </a:p>
            <a:p>
              <a:r>
                <a:rPr lang="en-US" sz="1000" b="1">
                  <a:solidFill>
                    <a:schemeClr val="bg1"/>
                  </a:solidFill>
                </a:rPr>
                <a:t>International Station</a:t>
              </a:r>
            </a:p>
          </p:txBody>
        </p:sp>
        <p:cxnSp>
          <p:nvCxnSpPr>
            <p:cNvPr id="26" name="Straight Connector 25"/>
            <p:cNvCxnSpPr/>
            <p:nvPr userDrawn="1"/>
          </p:nvCxnSpPr>
          <p:spPr>
            <a:xfrm>
              <a:off x="5181291" y="3028781"/>
              <a:ext cx="0" cy="575497"/>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7" name="Title 1"/>
          <p:cNvSpPr>
            <a:spLocks noGrp="1"/>
          </p:cNvSpPr>
          <p:nvPr>
            <p:ph type="title"/>
          </p:nvPr>
        </p:nvSpPr>
        <p:spPr>
          <a:xfrm>
            <a:off x="482400" y="864000"/>
            <a:ext cx="9497621" cy="564257"/>
          </a:xfrm>
        </p:spPr>
        <p:txBody>
          <a:bodyPr/>
          <a:lstStyle>
            <a:lvl1pPr marL="0" marR="0" indent="0" defTabSz="914400" rtl="0" eaLnBrk="1" fontAlgn="auto" latinLnBrk="0" hangingPunct="1">
              <a:lnSpc>
                <a:spcPts val="4350"/>
              </a:lnSpc>
              <a:spcBef>
                <a:spcPts val="0"/>
              </a:spcBef>
              <a:spcAft>
                <a:spcPts val="0"/>
              </a:spcAft>
              <a:tabLst/>
              <a:defRPr>
                <a:solidFill>
                  <a:schemeClr val="bg1"/>
                </a:solidFill>
              </a:defRPr>
            </a:lvl1pPr>
          </a:lstStyle>
          <a:p>
            <a:pPr marL="0" marR="0" lvl="0" indent="0" defTabSz="914400" rtl="0" eaLnBrk="1" fontAlgn="auto" latinLnBrk="0" hangingPunct="1">
              <a:lnSpc>
                <a:spcPts val="4350"/>
              </a:lnSpc>
              <a:spcBef>
                <a:spcPts val="0"/>
              </a:spcBef>
              <a:spcAft>
                <a:spcPts val="0"/>
              </a:spcAft>
              <a:tabLst/>
              <a:defRPr/>
            </a:pPr>
            <a:endParaRPr lang="en-GB"/>
          </a:p>
        </p:txBody>
      </p:sp>
      <p:sp>
        <p:nvSpPr>
          <p:cNvPr id="5" name="CuadroTexto 4">
            <a:extLst>
              <a:ext uri="{FF2B5EF4-FFF2-40B4-BE49-F238E27FC236}">
                <a16:creationId xmlns:a16="http://schemas.microsoft.com/office/drawing/2014/main" id="{C478B51D-ACFD-A49E-90DB-C810C55A62F2}"/>
              </a:ext>
            </a:extLst>
          </p:cNvPr>
          <p:cNvSpPr txBox="1"/>
          <p:nvPr userDrawn="1"/>
        </p:nvSpPr>
        <p:spPr>
          <a:xfrm>
            <a:off x="5646745" y="5713267"/>
            <a:ext cx="2598610" cy="646331"/>
          </a:xfrm>
          <a:prstGeom prst="rect">
            <a:avLst/>
          </a:prstGeom>
          <a:noFill/>
          <a:effectLst>
            <a:outerShdw blurRad="76200" algn="tl" rotWithShape="0">
              <a:prstClr val="black">
                <a:alpha val="20000"/>
              </a:prstClr>
            </a:outerShdw>
          </a:effectLst>
        </p:spPr>
        <p:txBody>
          <a:bodyPr wrap="square" rtlCol="0">
            <a:spAutoFit/>
          </a:bodyPr>
          <a:lstStyle/>
          <a:p>
            <a:r>
              <a:rPr lang="en-GB" sz="1800" b="1">
                <a:solidFill>
                  <a:schemeClr val="bg1"/>
                </a:solidFill>
                <a:latin typeface="Arial" panose="020B0604020202020204" pitchFamily="34" charset="0"/>
                <a:cs typeface="Arial" panose="020B0604020202020204" pitchFamily="34" charset="0"/>
              </a:rPr>
              <a:t>Queen Elizabeth</a:t>
            </a:r>
            <a:br>
              <a:rPr lang="en-GB" sz="1800" b="1">
                <a:solidFill>
                  <a:schemeClr val="bg1"/>
                </a:solidFill>
                <a:latin typeface="Arial" panose="020B0604020202020204" pitchFamily="34" charset="0"/>
                <a:cs typeface="Arial" panose="020B0604020202020204" pitchFamily="34" charset="0"/>
              </a:rPr>
            </a:br>
            <a:r>
              <a:rPr lang="en-GB" sz="1800" b="1">
                <a:solidFill>
                  <a:schemeClr val="bg1"/>
                </a:solidFill>
                <a:latin typeface="Arial" panose="020B0604020202020204" pitchFamily="34" charset="0"/>
                <a:cs typeface="Arial" panose="020B0604020202020204" pitchFamily="34" charset="0"/>
              </a:rPr>
              <a:t>Olympic Park</a:t>
            </a:r>
          </a:p>
        </p:txBody>
      </p:sp>
      <p:grpSp>
        <p:nvGrpSpPr>
          <p:cNvPr id="73" name="Grupo 72">
            <a:extLst>
              <a:ext uri="{FF2B5EF4-FFF2-40B4-BE49-F238E27FC236}">
                <a16:creationId xmlns:a16="http://schemas.microsoft.com/office/drawing/2014/main" id="{949539ED-8517-B8D9-91B1-1374AC2CCF26}"/>
              </a:ext>
            </a:extLst>
          </p:cNvPr>
          <p:cNvGrpSpPr/>
          <p:nvPr userDrawn="1"/>
        </p:nvGrpSpPr>
        <p:grpSpPr>
          <a:xfrm>
            <a:off x="5812670" y="3991066"/>
            <a:ext cx="1304710" cy="1372636"/>
            <a:chOff x="9029633" y="3492952"/>
            <a:chExt cx="1304710" cy="1372636"/>
          </a:xfrm>
        </p:grpSpPr>
        <p:sp>
          <p:nvSpPr>
            <p:cNvPr id="17" name="TextBox 16"/>
            <p:cNvSpPr txBox="1"/>
            <p:nvPr userDrawn="1"/>
          </p:nvSpPr>
          <p:spPr>
            <a:xfrm>
              <a:off x="9103121" y="3658040"/>
              <a:ext cx="374474"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BBC</a:t>
              </a:r>
            </a:p>
          </p:txBody>
        </p:sp>
        <p:cxnSp>
          <p:nvCxnSpPr>
            <p:cNvPr id="22" name="Straight Connector 21"/>
            <p:cNvCxnSpPr>
              <a:cxnSpLocks/>
            </p:cNvCxnSpPr>
            <p:nvPr userDrawn="1"/>
          </p:nvCxnSpPr>
          <p:spPr>
            <a:xfrm>
              <a:off x="9029633" y="3492952"/>
              <a:ext cx="0" cy="1372636"/>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58" name="TextBox 16">
              <a:extLst>
                <a:ext uri="{FF2B5EF4-FFF2-40B4-BE49-F238E27FC236}">
                  <a16:creationId xmlns:a16="http://schemas.microsoft.com/office/drawing/2014/main" id="{6939C310-DE2C-57D4-6BC2-94049F5D91C5}"/>
                </a:ext>
              </a:extLst>
            </p:cNvPr>
            <p:cNvSpPr txBox="1"/>
            <p:nvPr userDrawn="1"/>
          </p:nvSpPr>
          <p:spPr>
            <a:xfrm>
              <a:off x="9103121" y="3933729"/>
              <a:ext cx="937694"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Sadler’s Wells</a:t>
              </a:r>
            </a:p>
          </p:txBody>
        </p:sp>
        <p:sp>
          <p:nvSpPr>
            <p:cNvPr id="59" name="TextBox 16">
              <a:extLst>
                <a:ext uri="{FF2B5EF4-FFF2-40B4-BE49-F238E27FC236}">
                  <a16:creationId xmlns:a16="http://schemas.microsoft.com/office/drawing/2014/main" id="{5A1F337F-1859-B94E-8A98-0EC5268CC699}"/>
                </a:ext>
              </a:extLst>
            </p:cNvPr>
            <p:cNvSpPr txBox="1"/>
            <p:nvPr userDrawn="1"/>
          </p:nvSpPr>
          <p:spPr>
            <a:xfrm>
              <a:off x="9103121" y="4209418"/>
              <a:ext cx="1231222"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UAL London College of Fashion</a:t>
              </a:r>
            </a:p>
          </p:txBody>
        </p:sp>
        <p:sp>
          <p:nvSpPr>
            <p:cNvPr id="60" name="TextBox 16">
              <a:extLst>
                <a:ext uri="{FF2B5EF4-FFF2-40B4-BE49-F238E27FC236}">
                  <a16:creationId xmlns:a16="http://schemas.microsoft.com/office/drawing/2014/main" id="{A275BA71-0B11-BCBF-2871-BEBB343487CD}"/>
                </a:ext>
              </a:extLst>
            </p:cNvPr>
            <p:cNvSpPr txBox="1"/>
            <p:nvPr userDrawn="1"/>
          </p:nvSpPr>
          <p:spPr>
            <a:xfrm>
              <a:off x="9103121" y="4638997"/>
              <a:ext cx="652284"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V&amp;A East</a:t>
              </a:r>
            </a:p>
          </p:txBody>
        </p:sp>
      </p:grpSp>
      <p:grpSp>
        <p:nvGrpSpPr>
          <p:cNvPr id="64" name="Grupo 63">
            <a:extLst>
              <a:ext uri="{FF2B5EF4-FFF2-40B4-BE49-F238E27FC236}">
                <a16:creationId xmlns:a16="http://schemas.microsoft.com/office/drawing/2014/main" id="{AB530462-1F46-3F7D-5182-42B63477A90C}"/>
              </a:ext>
            </a:extLst>
          </p:cNvPr>
          <p:cNvGrpSpPr/>
          <p:nvPr userDrawn="1"/>
        </p:nvGrpSpPr>
        <p:grpSpPr>
          <a:xfrm>
            <a:off x="7061658" y="2024053"/>
            <a:ext cx="580479" cy="532413"/>
            <a:chOff x="9062940" y="2645960"/>
            <a:chExt cx="580479" cy="532413"/>
          </a:xfrm>
        </p:grpSpPr>
        <p:sp>
          <p:nvSpPr>
            <p:cNvPr id="65" name="TextBox 10">
              <a:extLst>
                <a:ext uri="{FF2B5EF4-FFF2-40B4-BE49-F238E27FC236}">
                  <a16:creationId xmlns:a16="http://schemas.microsoft.com/office/drawing/2014/main" id="{B0B90C7B-53AE-0EF5-A079-2033FE73C86A}"/>
                </a:ext>
              </a:extLst>
            </p:cNvPr>
            <p:cNvSpPr txBox="1"/>
            <p:nvPr userDrawn="1"/>
          </p:nvSpPr>
          <p:spPr>
            <a:xfrm>
              <a:off x="9121266" y="2645960"/>
              <a:ext cx="522153" cy="226591"/>
            </a:xfrm>
            <a:prstGeom prst="rect">
              <a:avLst/>
            </a:prstGeom>
            <a:solidFill>
              <a:srgbClr val="002855"/>
            </a:solidFill>
          </p:spPr>
          <p:txBody>
            <a:bodyPr wrap="square" lIns="36000" tIns="36000" rIns="36000" bIns="36000" rtlCol="0">
              <a:spAutoFit/>
            </a:bodyPr>
            <a:lstStyle/>
            <a:p>
              <a:r>
                <a:rPr lang="en-US" sz="1000" b="1">
                  <a:solidFill>
                    <a:schemeClr val="bg1"/>
                  </a:solidFill>
                </a:rPr>
                <a:t>The O2</a:t>
              </a:r>
            </a:p>
          </p:txBody>
        </p:sp>
        <p:cxnSp>
          <p:nvCxnSpPr>
            <p:cNvPr id="66" name="Straight Connector 22">
              <a:extLst>
                <a:ext uri="{FF2B5EF4-FFF2-40B4-BE49-F238E27FC236}">
                  <a16:creationId xmlns:a16="http://schemas.microsoft.com/office/drawing/2014/main" id="{947B1A82-130B-769B-41E2-C21B6E1C086B}"/>
                </a:ext>
              </a:extLst>
            </p:cNvPr>
            <p:cNvCxnSpPr/>
            <p:nvPr userDrawn="1"/>
          </p:nvCxnSpPr>
          <p:spPr>
            <a:xfrm>
              <a:off x="9062940" y="2645960"/>
              <a:ext cx="0" cy="532413"/>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4" name="Grupo 73">
            <a:extLst>
              <a:ext uri="{FF2B5EF4-FFF2-40B4-BE49-F238E27FC236}">
                <a16:creationId xmlns:a16="http://schemas.microsoft.com/office/drawing/2014/main" id="{082B7449-BF88-E5DB-04C7-0FDA49E6A285}"/>
              </a:ext>
            </a:extLst>
          </p:cNvPr>
          <p:cNvGrpSpPr/>
          <p:nvPr userDrawn="1"/>
        </p:nvGrpSpPr>
        <p:grpSpPr>
          <a:xfrm>
            <a:off x="6841927" y="2968832"/>
            <a:ext cx="1006818" cy="529271"/>
            <a:chOff x="9873453" y="5008040"/>
            <a:chExt cx="1006818" cy="529271"/>
          </a:xfrm>
        </p:grpSpPr>
        <p:sp>
          <p:nvSpPr>
            <p:cNvPr id="75" name="TextBox 11">
              <a:extLst>
                <a:ext uri="{FF2B5EF4-FFF2-40B4-BE49-F238E27FC236}">
                  <a16:creationId xmlns:a16="http://schemas.microsoft.com/office/drawing/2014/main" id="{029DE352-965C-7E38-DDB4-4D9CB4368598}"/>
                </a:ext>
              </a:extLst>
            </p:cNvPr>
            <p:cNvSpPr txBox="1"/>
            <p:nvPr userDrawn="1"/>
          </p:nvSpPr>
          <p:spPr>
            <a:xfrm>
              <a:off x="9942582" y="5014095"/>
              <a:ext cx="937689"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ArcelorMittal Orbit</a:t>
              </a:r>
            </a:p>
          </p:txBody>
        </p:sp>
        <p:cxnSp>
          <p:nvCxnSpPr>
            <p:cNvPr id="76" name="Straight Connector 23">
              <a:extLst>
                <a:ext uri="{FF2B5EF4-FFF2-40B4-BE49-F238E27FC236}">
                  <a16:creationId xmlns:a16="http://schemas.microsoft.com/office/drawing/2014/main" id="{9CEBCEA1-BEEE-C851-E379-B3DF58AF0C4B}"/>
                </a:ext>
              </a:extLst>
            </p:cNvPr>
            <p:cNvCxnSpPr>
              <a:cxnSpLocks/>
            </p:cNvCxnSpPr>
            <p:nvPr userDrawn="1"/>
          </p:nvCxnSpPr>
          <p:spPr>
            <a:xfrm>
              <a:off x="9873453" y="5008040"/>
              <a:ext cx="0" cy="529271"/>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84" name="Grupo 83">
            <a:extLst>
              <a:ext uri="{FF2B5EF4-FFF2-40B4-BE49-F238E27FC236}">
                <a16:creationId xmlns:a16="http://schemas.microsoft.com/office/drawing/2014/main" id="{92219718-C575-148B-C649-11A53D79A788}"/>
              </a:ext>
            </a:extLst>
          </p:cNvPr>
          <p:cNvGrpSpPr/>
          <p:nvPr userDrawn="1"/>
        </p:nvGrpSpPr>
        <p:grpSpPr>
          <a:xfrm>
            <a:off x="5682209" y="2341991"/>
            <a:ext cx="950955" cy="1096361"/>
            <a:chOff x="5985011" y="2430791"/>
            <a:chExt cx="950955" cy="1096361"/>
          </a:xfrm>
        </p:grpSpPr>
        <p:pic>
          <p:nvPicPr>
            <p:cNvPr id="79" name="Imagen 78" descr="Logotipo&#10;&#10;Descripción generada automáticamente">
              <a:extLst>
                <a:ext uri="{FF2B5EF4-FFF2-40B4-BE49-F238E27FC236}">
                  <a16:creationId xmlns:a16="http://schemas.microsoft.com/office/drawing/2014/main" id="{221671F6-F5E1-54C2-FA82-3FB74FBB02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5011" y="2430791"/>
              <a:ext cx="888757" cy="261399"/>
            </a:xfrm>
            <a:prstGeom prst="rect">
              <a:avLst/>
            </a:prstGeom>
          </p:spPr>
        </p:pic>
        <p:sp>
          <p:nvSpPr>
            <p:cNvPr id="81" name="TextBox 10">
              <a:extLst>
                <a:ext uri="{FF2B5EF4-FFF2-40B4-BE49-F238E27FC236}">
                  <a16:creationId xmlns:a16="http://schemas.microsoft.com/office/drawing/2014/main" id="{F8532C80-436C-B86E-940E-A0E87C616D09}"/>
                </a:ext>
              </a:extLst>
            </p:cNvPr>
            <p:cNvSpPr txBox="1"/>
            <p:nvPr userDrawn="1"/>
          </p:nvSpPr>
          <p:spPr>
            <a:xfrm>
              <a:off x="5985011" y="2750975"/>
              <a:ext cx="888753"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UCL East Campus</a:t>
              </a:r>
            </a:p>
          </p:txBody>
        </p:sp>
        <p:cxnSp>
          <p:nvCxnSpPr>
            <p:cNvPr id="82" name="Straight Connector 22">
              <a:extLst>
                <a:ext uri="{FF2B5EF4-FFF2-40B4-BE49-F238E27FC236}">
                  <a16:creationId xmlns:a16="http://schemas.microsoft.com/office/drawing/2014/main" id="{1F78FF72-0F63-8C05-B5F5-2EDAE57A9CD3}"/>
                </a:ext>
              </a:extLst>
            </p:cNvPr>
            <p:cNvCxnSpPr>
              <a:cxnSpLocks/>
            </p:cNvCxnSpPr>
            <p:nvPr userDrawn="1"/>
          </p:nvCxnSpPr>
          <p:spPr>
            <a:xfrm>
              <a:off x="6935966" y="2430791"/>
              <a:ext cx="0" cy="1096361"/>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86" name="Straight Connector 22">
            <a:extLst>
              <a:ext uri="{FF2B5EF4-FFF2-40B4-BE49-F238E27FC236}">
                <a16:creationId xmlns:a16="http://schemas.microsoft.com/office/drawing/2014/main" id="{0761A18D-2D94-778A-0AB4-BC8BC6D20A32}"/>
              </a:ext>
            </a:extLst>
          </p:cNvPr>
          <p:cNvCxnSpPr>
            <a:cxnSpLocks/>
          </p:cNvCxnSpPr>
          <p:nvPr userDrawn="1"/>
        </p:nvCxnSpPr>
        <p:spPr>
          <a:xfrm>
            <a:off x="5925271" y="3175763"/>
            <a:ext cx="0" cy="262589"/>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9" name="Straight Connector 22">
            <a:extLst>
              <a:ext uri="{FF2B5EF4-FFF2-40B4-BE49-F238E27FC236}">
                <a16:creationId xmlns:a16="http://schemas.microsoft.com/office/drawing/2014/main" id="{AEB187A0-B2B4-C6B5-3E5C-B0DAB30EE7B8}"/>
              </a:ext>
            </a:extLst>
          </p:cNvPr>
          <p:cNvCxnSpPr>
            <a:cxnSpLocks/>
          </p:cNvCxnSpPr>
          <p:nvPr userDrawn="1"/>
        </p:nvCxnSpPr>
        <p:spPr>
          <a:xfrm flipH="1">
            <a:off x="5925271" y="3175763"/>
            <a:ext cx="707893" cy="0"/>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nvGrpSpPr>
          <p:cNvPr id="96" name="Grupo 95">
            <a:extLst>
              <a:ext uri="{FF2B5EF4-FFF2-40B4-BE49-F238E27FC236}">
                <a16:creationId xmlns:a16="http://schemas.microsoft.com/office/drawing/2014/main" id="{EE5CECC0-56B0-A0FD-6CE5-F95F2C1C0C89}"/>
              </a:ext>
            </a:extLst>
          </p:cNvPr>
          <p:cNvGrpSpPr/>
          <p:nvPr userDrawn="1"/>
        </p:nvGrpSpPr>
        <p:grpSpPr>
          <a:xfrm>
            <a:off x="9440044" y="5214129"/>
            <a:ext cx="950955" cy="1096361"/>
            <a:chOff x="5985011" y="2430791"/>
            <a:chExt cx="950955" cy="1096361"/>
          </a:xfrm>
        </p:grpSpPr>
        <p:pic>
          <p:nvPicPr>
            <p:cNvPr id="97" name="Imagen 96" descr="Logotipo&#10;&#10;Descripción generada automáticamente">
              <a:extLst>
                <a:ext uri="{FF2B5EF4-FFF2-40B4-BE49-F238E27FC236}">
                  <a16:creationId xmlns:a16="http://schemas.microsoft.com/office/drawing/2014/main" id="{42F2F205-C374-D9A5-1642-B554AED999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5011" y="2430791"/>
              <a:ext cx="888757" cy="261399"/>
            </a:xfrm>
            <a:prstGeom prst="rect">
              <a:avLst/>
            </a:prstGeom>
          </p:spPr>
        </p:pic>
        <p:sp>
          <p:nvSpPr>
            <p:cNvPr id="98" name="TextBox 10">
              <a:extLst>
                <a:ext uri="{FF2B5EF4-FFF2-40B4-BE49-F238E27FC236}">
                  <a16:creationId xmlns:a16="http://schemas.microsoft.com/office/drawing/2014/main" id="{1652A816-A6DD-7D6E-1D35-25A1D0923E4F}"/>
                </a:ext>
              </a:extLst>
            </p:cNvPr>
            <p:cNvSpPr txBox="1"/>
            <p:nvPr userDrawn="1"/>
          </p:nvSpPr>
          <p:spPr>
            <a:xfrm>
              <a:off x="5985011" y="2750975"/>
              <a:ext cx="888753" cy="380480"/>
            </a:xfrm>
            <a:prstGeom prst="rect">
              <a:avLst/>
            </a:prstGeom>
            <a:solidFill>
              <a:srgbClr val="002855"/>
            </a:solidFill>
          </p:spPr>
          <p:txBody>
            <a:bodyPr wrap="square" lIns="36000" tIns="36000" rIns="36000" bIns="36000" rtlCol="0">
              <a:spAutoFit/>
            </a:bodyPr>
            <a:lstStyle/>
            <a:p>
              <a:r>
                <a:rPr lang="en-US" sz="1000" b="1">
                  <a:solidFill>
                    <a:schemeClr val="bg1"/>
                  </a:solidFill>
                </a:rPr>
                <a:t>UCL at </a:t>
              </a:r>
              <a:br>
                <a:rPr lang="en-US" sz="1000" b="1">
                  <a:solidFill>
                    <a:schemeClr val="bg1"/>
                  </a:solidFill>
                </a:rPr>
              </a:br>
              <a:r>
                <a:rPr lang="en-US" sz="1000" b="1">
                  <a:solidFill>
                    <a:schemeClr val="bg1"/>
                  </a:solidFill>
                </a:rPr>
                <a:t>Here East</a:t>
              </a:r>
            </a:p>
          </p:txBody>
        </p:sp>
        <p:cxnSp>
          <p:nvCxnSpPr>
            <p:cNvPr id="99" name="Straight Connector 22">
              <a:extLst>
                <a:ext uri="{FF2B5EF4-FFF2-40B4-BE49-F238E27FC236}">
                  <a16:creationId xmlns:a16="http://schemas.microsoft.com/office/drawing/2014/main" id="{5C9F1B65-6AB6-8EAC-50DB-20FD7AFEF5DF}"/>
                </a:ext>
              </a:extLst>
            </p:cNvPr>
            <p:cNvCxnSpPr>
              <a:cxnSpLocks/>
            </p:cNvCxnSpPr>
            <p:nvPr userDrawn="1"/>
          </p:nvCxnSpPr>
          <p:spPr>
            <a:xfrm>
              <a:off x="6935966" y="2430791"/>
              <a:ext cx="0" cy="1096361"/>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618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44" y="2679"/>
            <a:ext cx="12182472" cy="6852640"/>
          </a:xfrm>
          <a:prstGeom prst="rect">
            <a:avLst/>
          </a:prstGeom>
        </p:spPr>
      </p:pic>
      <p:sp>
        <p:nvSpPr>
          <p:cNvPr id="6" name="TextBox 5"/>
          <p:cNvSpPr txBox="1"/>
          <p:nvPr userDrawn="1"/>
        </p:nvSpPr>
        <p:spPr>
          <a:xfrm>
            <a:off x="430618" y="2833502"/>
            <a:ext cx="3838935" cy="553998"/>
          </a:xfrm>
          <a:prstGeom prst="rect">
            <a:avLst/>
          </a:prstGeom>
          <a:noFill/>
        </p:spPr>
        <p:txBody>
          <a:bodyPr wrap="square" lIns="36000" tIns="0" rIns="36000" bIns="0" rtlCol="0">
            <a:spAutoFit/>
          </a:bodyPr>
          <a:lstStyle/>
          <a:p>
            <a:r>
              <a:rPr lang="en-US" sz="3600" b="1" kern="0" spc="-150">
                <a:solidFill>
                  <a:srgbClr val="000000"/>
                </a:solidFill>
              </a:rPr>
              <a:t>350,000 </a:t>
            </a:r>
            <a:r>
              <a:rPr lang="en-US" sz="1600" kern="0" spc="-50">
                <a:solidFill>
                  <a:srgbClr val="000000"/>
                </a:solidFill>
              </a:rPr>
              <a:t>alumni in 190+ countries  </a:t>
            </a:r>
          </a:p>
        </p:txBody>
      </p:sp>
      <p:sp>
        <p:nvSpPr>
          <p:cNvPr id="9" name="TextBox 8"/>
          <p:cNvSpPr txBox="1"/>
          <p:nvPr userDrawn="1"/>
        </p:nvSpPr>
        <p:spPr>
          <a:xfrm>
            <a:off x="6464107" y="5044091"/>
            <a:ext cx="3281197" cy="553998"/>
          </a:xfrm>
          <a:prstGeom prst="rect">
            <a:avLst/>
          </a:prstGeom>
          <a:noFill/>
        </p:spPr>
        <p:txBody>
          <a:bodyPr wrap="square" lIns="36000" tIns="0" rIns="36000" bIns="0" rtlCol="0">
            <a:spAutoFit/>
          </a:bodyPr>
          <a:lstStyle/>
          <a:p>
            <a:r>
              <a:rPr lang="en-US" sz="3600" b="1" kern="0" spc="-150">
                <a:solidFill>
                  <a:srgbClr val="000000"/>
                </a:solidFill>
              </a:rPr>
              <a:t>55% </a:t>
            </a:r>
            <a:r>
              <a:rPr lang="en-US" sz="1600" kern="0" spc="-50">
                <a:solidFill>
                  <a:srgbClr val="000000"/>
                </a:solidFill>
              </a:rPr>
              <a:t>international students</a:t>
            </a:r>
          </a:p>
        </p:txBody>
      </p:sp>
      <p:sp>
        <p:nvSpPr>
          <p:cNvPr id="10" name="TextBox 9"/>
          <p:cNvSpPr txBox="1"/>
          <p:nvPr userDrawn="1"/>
        </p:nvSpPr>
        <p:spPr>
          <a:xfrm>
            <a:off x="7230833" y="3573566"/>
            <a:ext cx="3772610" cy="246221"/>
          </a:xfrm>
          <a:prstGeom prst="rect">
            <a:avLst/>
          </a:prstGeom>
          <a:noFill/>
        </p:spPr>
        <p:txBody>
          <a:bodyPr wrap="square" lIns="36000" tIns="0" rIns="36000" bIns="0" rtlCol="0">
            <a:spAutoFit/>
          </a:bodyPr>
          <a:lstStyle/>
          <a:p>
            <a:r>
              <a:rPr lang="en-US" sz="1600" kern="0" spc="-50">
                <a:solidFill>
                  <a:srgbClr val="000000"/>
                </a:solidFill>
              </a:rPr>
              <a:t>Partnerships with institutions worldwide</a:t>
            </a:r>
          </a:p>
        </p:txBody>
      </p:sp>
      <p:sp>
        <p:nvSpPr>
          <p:cNvPr id="11" name="TextBox 10"/>
          <p:cNvSpPr txBox="1"/>
          <p:nvPr userDrawn="1"/>
        </p:nvSpPr>
        <p:spPr>
          <a:xfrm>
            <a:off x="2488125" y="5314708"/>
            <a:ext cx="2706817" cy="553998"/>
          </a:xfrm>
          <a:prstGeom prst="rect">
            <a:avLst/>
          </a:prstGeom>
          <a:noFill/>
        </p:spPr>
        <p:txBody>
          <a:bodyPr wrap="square" lIns="36000" tIns="0" rIns="36000" bIns="0" rtlCol="0">
            <a:spAutoFit/>
          </a:bodyPr>
          <a:lstStyle/>
          <a:p>
            <a:r>
              <a:rPr lang="en-US" sz="3600" b="1" kern="0" spc="-150">
                <a:solidFill>
                  <a:srgbClr val="000000"/>
                </a:solidFill>
              </a:rPr>
              <a:t>34% </a:t>
            </a:r>
            <a:r>
              <a:rPr lang="en-US" sz="1600" kern="0" spc="-50">
                <a:solidFill>
                  <a:srgbClr val="000000"/>
                </a:solidFill>
              </a:rPr>
              <a:t>international staff</a:t>
            </a:r>
          </a:p>
        </p:txBody>
      </p:sp>
      <p:sp>
        <p:nvSpPr>
          <p:cNvPr id="13" name="Title 1"/>
          <p:cNvSpPr>
            <a:spLocks noGrp="1"/>
          </p:cNvSpPr>
          <p:nvPr>
            <p:ph type="title" hasCustomPrompt="1"/>
          </p:nvPr>
        </p:nvSpPr>
        <p:spPr>
          <a:xfrm>
            <a:off x="482400" y="864000"/>
            <a:ext cx="10515600" cy="1128514"/>
          </a:xfrm>
        </p:spPr>
        <p:txBody>
          <a:bodyPr/>
          <a:lstStyle/>
          <a:p>
            <a:pPr>
              <a:lnSpc>
                <a:spcPts val="4350"/>
              </a:lnSpc>
            </a:pPr>
            <a:r>
              <a:rPr lang="en-US" sz="4100" b="1" kern="0">
                <a:solidFill>
                  <a:schemeClr val="bg1"/>
                </a:solidFill>
              </a:rPr>
              <a:t>A network connected</a:t>
            </a:r>
            <a:br>
              <a:rPr lang="en-US" sz="4100" b="1" kern="0">
                <a:solidFill>
                  <a:schemeClr val="bg1"/>
                </a:solidFill>
              </a:rPr>
            </a:br>
            <a:r>
              <a:rPr lang="en-US" sz="4100" b="1" kern="0">
                <a:solidFill>
                  <a:schemeClr val="bg1"/>
                </a:solidFill>
              </a:rPr>
              <a:t>across the globe.</a:t>
            </a:r>
          </a:p>
        </p:txBody>
      </p:sp>
    </p:spTree>
    <p:extLst>
      <p:ext uri="{BB962C8B-B14F-4D97-AF65-F5344CB8AC3E}">
        <p14:creationId xmlns:p14="http://schemas.microsoft.com/office/powerpoint/2010/main" val="2371857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62" y="214"/>
            <a:ext cx="12191237" cy="6857570"/>
          </a:xfrm>
          <a:prstGeom prst="rect">
            <a:avLst/>
          </a:prstGeom>
        </p:spPr>
      </p:pic>
      <p:sp>
        <p:nvSpPr>
          <p:cNvPr id="2" name="Title 1"/>
          <p:cNvSpPr>
            <a:spLocks noGrp="1"/>
          </p:cNvSpPr>
          <p:nvPr>
            <p:ph type="title" hasCustomPrompt="1"/>
          </p:nvPr>
        </p:nvSpPr>
        <p:spPr>
          <a:xfrm>
            <a:off x="482400" y="864000"/>
            <a:ext cx="10515600" cy="1692771"/>
          </a:xfrm>
        </p:spPr>
        <p:txBody>
          <a:bodyPr/>
          <a:lstStyle>
            <a:lvl1pPr>
              <a:defRPr>
                <a:solidFill>
                  <a:schemeClr val="tx1"/>
                </a:solidFill>
              </a:defRPr>
            </a:lvl1pPr>
          </a:lstStyle>
          <a:p>
            <a:pPr>
              <a:lnSpc>
                <a:spcPts val="4350"/>
              </a:lnSpc>
            </a:pPr>
            <a:r>
              <a:rPr lang="en-US" sz="4100" b="1" kern="0">
                <a:solidFill>
                  <a:srgbClr val="002855"/>
                </a:solidFill>
              </a:rPr>
              <a:t>We are continually</a:t>
            </a:r>
            <a:br>
              <a:rPr lang="en-US" sz="4100" b="1" kern="0">
                <a:solidFill>
                  <a:srgbClr val="002855"/>
                </a:solidFill>
              </a:rPr>
            </a:br>
            <a:r>
              <a:rPr lang="en-US" sz="4100" b="1" kern="0">
                <a:solidFill>
                  <a:srgbClr val="002855"/>
                </a:solidFill>
              </a:rPr>
              <a:t>making an impact on</a:t>
            </a:r>
            <a:br>
              <a:rPr lang="en-US" sz="4100" b="1" kern="0">
                <a:solidFill>
                  <a:srgbClr val="002855"/>
                </a:solidFill>
              </a:rPr>
            </a:br>
            <a:r>
              <a:rPr lang="en-US" sz="4100" b="1" kern="0">
                <a:solidFill>
                  <a:srgbClr val="002855"/>
                </a:solidFill>
              </a:rPr>
              <a:t>the world we live in.</a:t>
            </a:r>
          </a:p>
        </p:txBody>
      </p:sp>
      <p:sp>
        <p:nvSpPr>
          <p:cNvPr id="11" name="Text Placeholder 10"/>
          <p:cNvSpPr>
            <a:spLocks noGrp="1"/>
          </p:cNvSpPr>
          <p:nvPr>
            <p:ph type="body" sz="quarter" idx="12"/>
          </p:nvPr>
        </p:nvSpPr>
        <p:spPr>
          <a:xfrm>
            <a:off x="482400" y="2570163"/>
            <a:ext cx="6106447" cy="184666"/>
          </a:xfrm>
        </p:spPr>
        <p:txBody>
          <a:bodyPr/>
          <a:lstStyle>
            <a:lvl1pPr marL="0" indent="0">
              <a:buNone/>
              <a:defRPr sz="1200" b="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a:t>
            </a:r>
          </a:p>
        </p:txBody>
      </p:sp>
    </p:spTree>
    <p:extLst>
      <p:ext uri="{BB962C8B-B14F-4D97-AF65-F5344CB8AC3E}">
        <p14:creationId xmlns:p14="http://schemas.microsoft.com/office/powerpoint/2010/main" val="165749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 Title and 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p>
            <a:r>
              <a:rPr lang="en-US"/>
              <a:t>Click to edit Master title style</a:t>
            </a:r>
          </a:p>
        </p:txBody>
      </p:sp>
      <p:sp>
        <p:nvSpPr>
          <p:cNvPr id="19" name="Content Placeholder 17">
            <a:extLst>
              <a:ext uri="{FF2B5EF4-FFF2-40B4-BE49-F238E27FC236}">
                <a16:creationId xmlns:a16="http://schemas.microsoft.com/office/drawing/2014/main" id="{CC2AA100-D40F-4F6F-ADBB-71F3F3FFA65F}"/>
              </a:ext>
            </a:extLst>
          </p:cNvPr>
          <p:cNvSpPr>
            <a:spLocks noGrp="1"/>
          </p:cNvSpPr>
          <p:nvPr>
            <p:ph sz="quarter" idx="11"/>
          </p:nvPr>
        </p:nvSpPr>
        <p:spPr>
          <a:xfrm>
            <a:off x="379562" y="2225615"/>
            <a:ext cx="10619117" cy="42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206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430"/>
            <a:ext cx="12191235" cy="6857570"/>
          </a:xfrm>
          <a:prstGeom prst="rect">
            <a:avLst/>
          </a:prstGeom>
        </p:spPr>
      </p:pic>
      <p:sp>
        <p:nvSpPr>
          <p:cNvPr id="2" name="Title 1"/>
          <p:cNvSpPr>
            <a:spLocks noGrp="1"/>
          </p:cNvSpPr>
          <p:nvPr>
            <p:ph type="title" hasCustomPrompt="1"/>
          </p:nvPr>
        </p:nvSpPr>
        <p:spPr>
          <a:xfrm>
            <a:off x="482400" y="864000"/>
            <a:ext cx="10515600" cy="1692771"/>
          </a:xfrm>
        </p:spPr>
        <p:txBody>
          <a:bodyPr/>
          <a:lstStyle/>
          <a:p>
            <a:pPr>
              <a:lnSpc>
                <a:spcPts val="4350"/>
              </a:lnSpc>
            </a:pPr>
            <a:r>
              <a:rPr lang="en-US" sz="4100" b="1" kern="0">
                <a:solidFill>
                  <a:schemeClr val="bg1"/>
                </a:solidFill>
              </a:rPr>
              <a:t>We are creating </a:t>
            </a:r>
            <a:br>
              <a:rPr lang="en-US" sz="4100" b="1" kern="0">
                <a:solidFill>
                  <a:schemeClr val="bg1"/>
                </a:solidFill>
              </a:rPr>
            </a:br>
            <a:r>
              <a:rPr lang="en-US" sz="4100" b="1" kern="0">
                <a:solidFill>
                  <a:schemeClr val="bg1"/>
                </a:solidFill>
              </a:rPr>
              <a:t>campuses equipped </a:t>
            </a:r>
            <a:br>
              <a:rPr lang="en-US" sz="4100" b="1" kern="0">
                <a:solidFill>
                  <a:schemeClr val="bg1"/>
                </a:solidFill>
              </a:rPr>
            </a:br>
            <a:r>
              <a:rPr lang="en-US" sz="4100" b="1" kern="0">
                <a:solidFill>
                  <a:schemeClr val="bg1"/>
                </a:solidFill>
              </a:rPr>
              <a:t>for the future.</a:t>
            </a:r>
          </a:p>
        </p:txBody>
      </p:sp>
      <p:sp>
        <p:nvSpPr>
          <p:cNvPr id="9" name="Text Placeholder 8"/>
          <p:cNvSpPr>
            <a:spLocks noGrp="1"/>
          </p:cNvSpPr>
          <p:nvPr>
            <p:ph type="body" sz="quarter" idx="12" hasCustomPrompt="1"/>
          </p:nvPr>
        </p:nvSpPr>
        <p:spPr>
          <a:xfrm>
            <a:off x="454048" y="3190079"/>
            <a:ext cx="5301709" cy="3526606"/>
          </a:xfrm>
        </p:spPr>
        <p:txBody>
          <a:bodyPr/>
          <a:lstStyle>
            <a:lvl1pPr marL="0" marR="0" indent="0" algn="l" defTabSz="914400" rtl="0" eaLnBrk="1" fontAlgn="auto" latinLnBrk="0" hangingPunct="1">
              <a:lnSpc>
                <a:spcPts val="1700"/>
              </a:lnSpc>
              <a:spcBef>
                <a:spcPts val="0"/>
              </a:spcBef>
              <a:spcAft>
                <a:spcPts val="1000"/>
              </a:spcAft>
              <a:buClrTx/>
              <a:buSzTx/>
              <a:buFont typeface="Lucida Grande"/>
              <a:buNone/>
              <a:tabLst/>
              <a:defRPr sz="1600">
                <a:solidFill>
                  <a:schemeClr val="bg1"/>
                </a:solidFill>
              </a:defRPr>
            </a:lvl1pPr>
          </a:lstStyle>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500" b="1" i="0" u="none" strike="noStrike" kern="0" cap="none" spc="0" normalizeH="0" baseline="0" noProof="0">
                <a:ln>
                  <a:noFill/>
                </a:ln>
                <a:solidFill>
                  <a:prstClr val="black"/>
                </a:solidFill>
                <a:effectLst/>
                <a:uLnTx/>
                <a:uFillTx/>
                <a:latin typeface="Arial"/>
                <a:ea typeface="+mn-ea"/>
                <a:cs typeface="+mn-cs"/>
              </a:rPr>
              <a:t>£1.25 billion invested in transforming UCL facilities.</a:t>
            </a:r>
          </a:p>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500" b="1" i="0" u="none" strike="noStrike" kern="0" cap="none" spc="0" normalizeH="0" baseline="0" noProof="0">
                <a:ln>
                  <a:noFill/>
                </a:ln>
                <a:solidFill>
                  <a:prstClr val="black"/>
                </a:solidFill>
                <a:effectLst/>
                <a:uLnTx/>
                <a:uFillTx/>
                <a:latin typeface="Arial"/>
                <a:ea typeface="+mn-ea"/>
                <a:cs typeface="+mn-cs"/>
              </a:rPr>
              <a:t>Brand new campus UCL East will be home to new degree </a:t>
            </a:r>
            <a:r>
              <a:rPr kumimoji="0" lang="en-US" sz="1500" b="1" i="0" u="none" strike="noStrike" kern="0" cap="none" spc="0" normalizeH="0" baseline="0" noProof="1">
                <a:ln>
                  <a:noFill/>
                </a:ln>
                <a:solidFill>
                  <a:prstClr val="black"/>
                </a:solidFill>
                <a:effectLst/>
                <a:uLnTx/>
                <a:uFillTx/>
                <a:latin typeface="Arial"/>
                <a:ea typeface="+mn-ea"/>
                <a:cs typeface="+mn-cs"/>
              </a:rPr>
              <a:t>programmes</a:t>
            </a:r>
            <a:r>
              <a:rPr kumimoji="0" lang="en-US" sz="1500" b="1" i="0" u="none" strike="noStrike" kern="0" cap="none" spc="0" normalizeH="0" baseline="0" noProof="0">
                <a:ln>
                  <a:noFill/>
                </a:ln>
                <a:solidFill>
                  <a:prstClr val="black"/>
                </a:solidFill>
                <a:effectLst/>
                <a:uLnTx/>
                <a:uFillTx/>
                <a:latin typeface="Arial"/>
                <a:ea typeface="+mn-ea"/>
                <a:cs typeface="+mn-cs"/>
              </a:rPr>
              <a:t>, research, innovation and technologies.</a:t>
            </a:r>
          </a:p>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500" b="1" i="0" u="none" strike="noStrike" kern="0" cap="none" spc="0" normalizeH="0" baseline="0" noProof="0">
                <a:ln>
                  <a:noFill/>
                </a:ln>
                <a:solidFill>
                  <a:prstClr val="black"/>
                </a:solidFill>
                <a:effectLst/>
                <a:uLnTx/>
                <a:uFillTx/>
                <a:latin typeface="Arial"/>
                <a:ea typeface="+mn-ea"/>
                <a:cs typeface="+mn-cs"/>
              </a:rPr>
              <a:t>The Student Centre (pictured) opened its doors in </a:t>
            </a:r>
            <a:br>
              <a:rPr kumimoji="0" lang="en-US" sz="1500" b="1" i="0" u="none" strike="noStrike" kern="0" cap="none" spc="0" normalizeH="0" baseline="0" noProof="0">
                <a:ln>
                  <a:noFill/>
                </a:ln>
                <a:solidFill>
                  <a:prstClr val="black"/>
                </a:solidFill>
                <a:effectLst/>
                <a:uLnTx/>
                <a:uFillTx/>
                <a:latin typeface="Arial"/>
                <a:ea typeface="+mn-ea"/>
                <a:cs typeface="+mn-cs"/>
              </a:rPr>
            </a:br>
            <a:r>
              <a:rPr kumimoji="0" lang="en-US" sz="1500" b="1" i="0" u="none" strike="noStrike" kern="0" cap="none" spc="0" normalizeH="0" baseline="0" noProof="0">
                <a:ln>
                  <a:noFill/>
                </a:ln>
                <a:solidFill>
                  <a:prstClr val="black"/>
                </a:solidFill>
                <a:effectLst/>
                <a:uLnTx/>
                <a:uFillTx/>
                <a:latin typeface="Arial"/>
                <a:ea typeface="+mn-ea"/>
                <a:cs typeface="+mn-cs"/>
              </a:rPr>
              <a:t>2019 – an essential space to think, explore, </a:t>
            </a:r>
            <a:br>
              <a:rPr kumimoji="0" lang="en-US" sz="1500" b="1" i="0" u="none" strike="noStrike" kern="0" cap="none" spc="0" normalizeH="0" baseline="0" noProof="0">
                <a:ln>
                  <a:noFill/>
                </a:ln>
                <a:solidFill>
                  <a:prstClr val="black"/>
                </a:solidFill>
                <a:effectLst/>
                <a:uLnTx/>
                <a:uFillTx/>
                <a:latin typeface="Arial"/>
                <a:ea typeface="+mn-ea"/>
                <a:cs typeface="+mn-cs"/>
              </a:rPr>
            </a:br>
            <a:r>
              <a:rPr kumimoji="0" lang="en-US" sz="1500" b="1" i="0" u="none" strike="noStrike" kern="0" cap="none" spc="0" normalizeH="0" baseline="0" noProof="0">
                <a:ln>
                  <a:noFill/>
                </a:ln>
                <a:solidFill>
                  <a:prstClr val="black"/>
                </a:solidFill>
                <a:effectLst/>
                <a:uLnTx/>
                <a:uFillTx/>
                <a:latin typeface="Arial"/>
                <a:ea typeface="+mn-ea"/>
                <a:cs typeface="+mn-cs"/>
              </a:rPr>
              <a:t>collaborate, discover and challenge.</a:t>
            </a:r>
          </a:p>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500" b="1" i="0" u="none" strike="noStrike" kern="0" cap="none" spc="-30" normalizeH="0" baseline="0" noProof="0">
                <a:ln>
                  <a:noFill/>
                </a:ln>
                <a:solidFill>
                  <a:prstClr val="black"/>
                </a:solidFill>
                <a:effectLst/>
                <a:uLnTx/>
                <a:uFillTx/>
                <a:latin typeface="Arial"/>
                <a:ea typeface="+mn-ea"/>
                <a:cs typeface="+mn-cs"/>
              </a:rPr>
              <a:t>We teach our students how to think not what to think.</a:t>
            </a:r>
          </a:p>
          <a:p>
            <a:pPr marL="212400" marR="0" lvl="0" indent="-212400" algn="l" defTabSz="914400" rtl="0" eaLnBrk="1" fontAlgn="auto" latinLnBrk="0" hangingPunct="1">
              <a:lnSpc>
                <a:spcPts val="1750"/>
              </a:lnSpc>
              <a:spcBef>
                <a:spcPts val="0"/>
              </a:spcBef>
              <a:spcAft>
                <a:spcPts val="1200"/>
              </a:spcAft>
              <a:buClrTx/>
              <a:buSzTx/>
              <a:buFont typeface="Lucida Grande"/>
              <a:buChar char="–"/>
              <a:tabLst/>
              <a:defRPr/>
            </a:pPr>
            <a:r>
              <a:rPr kumimoji="0" lang="en-US" sz="1500" b="1" i="0" u="none" strike="noStrike" kern="0" cap="none" spc="0" normalizeH="0" baseline="0" noProof="0">
                <a:ln>
                  <a:noFill/>
                </a:ln>
                <a:solidFill>
                  <a:prstClr val="black"/>
                </a:solidFill>
                <a:effectLst/>
                <a:uLnTx/>
                <a:uFillTx/>
                <a:latin typeface="Arial"/>
                <a:ea typeface="+mn-ea"/>
                <a:cs typeface="+mn-cs"/>
              </a:rPr>
              <a:t>We are investing £281.6 million into a new purpose</a:t>
            </a:r>
            <a:br>
              <a:rPr kumimoji="0" lang="en-US" sz="1500" b="1" i="0" u="none" strike="noStrike" kern="0" cap="none" spc="0" normalizeH="0" baseline="0" noProof="0">
                <a:ln>
                  <a:noFill/>
                </a:ln>
                <a:solidFill>
                  <a:prstClr val="black"/>
                </a:solidFill>
                <a:effectLst/>
                <a:uLnTx/>
                <a:uFillTx/>
                <a:latin typeface="Arial"/>
                <a:ea typeface="+mn-ea"/>
                <a:cs typeface="+mn-cs"/>
              </a:rPr>
            </a:br>
            <a:r>
              <a:rPr kumimoji="0" lang="en-US" sz="1500" b="1" i="0" u="none" strike="noStrike" kern="0" cap="none" spc="0" normalizeH="0" baseline="0" noProof="0">
                <a:ln>
                  <a:noFill/>
                </a:ln>
                <a:solidFill>
                  <a:prstClr val="black"/>
                </a:solidFill>
                <a:effectLst/>
                <a:uLnTx/>
                <a:uFillTx/>
                <a:latin typeface="Arial"/>
                <a:ea typeface="+mn-ea"/>
                <a:cs typeface="+mn-cs"/>
              </a:rPr>
              <a:t>-built biomedical facility which will house over 500 scientists from across UCL’s neuroscience community.</a:t>
            </a:r>
          </a:p>
          <a:p>
            <a:pPr lvl="0"/>
            <a:endParaRPr lang="en-GB"/>
          </a:p>
        </p:txBody>
      </p:sp>
    </p:spTree>
    <p:extLst>
      <p:ext uri="{BB962C8B-B14F-4D97-AF65-F5344CB8AC3E}">
        <p14:creationId xmlns:p14="http://schemas.microsoft.com/office/powerpoint/2010/main" val="3226891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UCL-Bran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43" y="2679"/>
            <a:ext cx="12182474" cy="6852642"/>
          </a:xfrm>
          <a:prstGeom prst="rect">
            <a:avLst/>
          </a:prstGeom>
        </p:spPr>
      </p:pic>
      <p:sp>
        <p:nvSpPr>
          <p:cNvPr id="6" name="TextBox 5"/>
          <p:cNvSpPr txBox="1"/>
          <p:nvPr userDrawn="1"/>
        </p:nvSpPr>
        <p:spPr>
          <a:xfrm>
            <a:off x="6915324" y="6240556"/>
            <a:ext cx="529705" cy="288147"/>
          </a:xfrm>
          <a:prstGeom prst="rect">
            <a:avLst/>
          </a:prstGeom>
          <a:noFill/>
        </p:spPr>
        <p:txBody>
          <a:bodyPr wrap="square" lIns="36000" tIns="36000" rIns="36000" bIns="36000" rtlCol="0">
            <a:spAutoFit/>
          </a:bodyPr>
          <a:lstStyle/>
          <a:p>
            <a:r>
              <a:rPr lang="en-US" sz="1400" b="1">
                <a:solidFill>
                  <a:srgbClr val="002855"/>
                </a:solidFill>
              </a:rPr>
              <a:t>2012</a:t>
            </a:r>
          </a:p>
        </p:txBody>
      </p:sp>
      <p:sp>
        <p:nvSpPr>
          <p:cNvPr id="7" name="TextBox 6"/>
          <p:cNvSpPr txBox="1"/>
          <p:nvPr userDrawn="1"/>
        </p:nvSpPr>
        <p:spPr>
          <a:xfrm>
            <a:off x="980070" y="2507718"/>
            <a:ext cx="4770105" cy="1550031"/>
          </a:xfrm>
          <a:prstGeom prst="rect">
            <a:avLst/>
          </a:prstGeom>
          <a:noFill/>
        </p:spPr>
        <p:txBody>
          <a:bodyPr wrap="square" lIns="36000" tIns="36000" rIns="36000" bIns="36000" rtlCol="0">
            <a:spAutoFit/>
          </a:bodyPr>
          <a:lstStyle/>
          <a:p>
            <a:r>
              <a:rPr lang="en-US" sz="9600" b="1">
                <a:solidFill>
                  <a:srgbClr val="002855"/>
                </a:solidFill>
              </a:rPr>
              <a:t>£1.75bn</a:t>
            </a:r>
          </a:p>
        </p:txBody>
      </p:sp>
      <p:sp>
        <p:nvSpPr>
          <p:cNvPr id="8" name="TextBox 7"/>
          <p:cNvSpPr txBox="1"/>
          <p:nvPr userDrawn="1"/>
        </p:nvSpPr>
        <p:spPr>
          <a:xfrm>
            <a:off x="6749392" y="2571538"/>
            <a:ext cx="4770105" cy="1550031"/>
          </a:xfrm>
          <a:prstGeom prst="rect">
            <a:avLst/>
          </a:prstGeom>
          <a:noFill/>
        </p:spPr>
        <p:txBody>
          <a:bodyPr wrap="square" lIns="36000" tIns="36000" rIns="36000" bIns="36000" rtlCol="0">
            <a:spAutoFit/>
          </a:bodyPr>
          <a:lstStyle/>
          <a:p>
            <a:r>
              <a:rPr lang="en-US" sz="9600" b="1">
                <a:solidFill>
                  <a:srgbClr val="002855"/>
                </a:solidFill>
              </a:rPr>
              <a:t>+102%</a:t>
            </a:r>
          </a:p>
        </p:txBody>
      </p:sp>
      <p:sp>
        <p:nvSpPr>
          <p:cNvPr id="9" name="TextBox 8"/>
          <p:cNvSpPr txBox="1"/>
          <p:nvPr userDrawn="1"/>
        </p:nvSpPr>
        <p:spPr>
          <a:xfrm>
            <a:off x="10816792" y="6240556"/>
            <a:ext cx="529705" cy="288147"/>
          </a:xfrm>
          <a:prstGeom prst="rect">
            <a:avLst/>
          </a:prstGeom>
          <a:noFill/>
        </p:spPr>
        <p:txBody>
          <a:bodyPr wrap="square" lIns="36000" tIns="36000" rIns="36000" bIns="36000" rtlCol="0">
            <a:spAutoFit/>
          </a:bodyPr>
          <a:lstStyle/>
          <a:p>
            <a:r>
              <a:rPr lang="en-US" sz="1400" b="1">
                <a:solidFill>
                  <a:srgbClr val="002855"/>
                </a:solidFill>
              </a:rPr>
              <a:t>2022</a:t>
            </a:r>
          </a:p>
        </p:txBody>
      </p:sp>
      <p:sp>
        <p:nvSpPr>
          <p:cNvPr id="10" name="TextBox 9"/>
          <p:cNvSpPr txBox="1"/>
          <p:nvPr userDrawn="1"/>
        </p:nvSpPr>
        <p:spPr>
          <a:xfrm>
            <a:off x="4451875" y="5213093"/>
            <a:ext cx="1445086" cy="903700"/>
          </a:xfrm>
          <a:prstGeom prst="rect">
            <a:avLst/>
          </a:prstGeom>
          <a:noFill/>
        </p:spPr>
        <p:txBody>
          <a:bodyPr wrap="square" lIns="36000" tIns="36000" rIns="36000" bIns="36000" rtlCol="0">
            <a:spAutoFit/>
          </a:bodyPr>
          <a:lstStyle/>
          <a:p>
            <a:pPr algn="ctr"/>
            <a:r>
              <a:rPr lang="en-US" b="1">
                <a:solidFill>
                  <a:srgbClr val="FFFFFF"/>
                </a:solidFill>
              </a:rPr>
              <a:t>Government</a:t>
            </a:r>
          </a:p>
          <a:p>
            <a:pPr algn="ctr"/>
            <a:r>
              <a:rPr lang="en-US" b="1">
                <a:solidFill>
                  <a:srgbClr val="FFFFFF"/>
                </a:solidFill>
              </a:rPr>
              <a:t>and other funding</a:t>
            </a:r>
          </a:p>
        </p:txBody>
      </p:sp>
      <p:sp>
        <p:nvSpPr>
          <p:cNvPr id="11" name="TextBox 10"/>
          <p:cNvSpPr txBox="1"/>
          <p:nvPr userDrawn="1"/>
        </p:nvSpPr>
        <p:spPr>
          <a:xfrm>
            <a:off x="2543659" y="5339926"/>
            <a:ext cx="1445086" cy="626701"/>
          </a:xfrm>
          <a:prstGeom prst="rect">
            <a:avLst/>
          </a:prstGeom>
          <a:noFill/>
        </p:spPr>
        <p:txBody>
          <a:bodyPr wrap="square" lIns="36000" tIns="36000" rIns="36000" bIns="36000" rtlCol="0">
            <a:spAutoFit/>
          </a:bodyPr>
          <a:lstStyle/>
          <a:p>
            <a:pPr algn="ctr"/>
            <a:r>
              <a:rPr lang="en-US" b="1">
                <a:solidFill>
                  <a:schemeClr val="bg1"/>
                </a:solidFill>
              </a:rPr>
              <a:t>Tuition</a:t>
            </a:r>
          </a:p>
          <a:p>
            <a:pPr algn="ctr"/>
            <a:r>
              <a:rPr lang="en-US" b="1">
                <a:solidFill>
                  <a:schemeClr val="bg1"/>
                </a:solidFill>
              </a:rPr>
              <a:t>fees</a:t>
            </a:r>
          </a:p>
        </p:txBody>
      </p:sp>
      <p:sp>
        <p:nvSpPr>
          <p:cNvPr id="12" name="TextBox 11"/>
          <p:cNvSpPr txBox="1"/>
          <p:nvPr userDrawn="1"/>
        </p:nvSpPr>
        <p:spPr>
          <a:xfrm>
            <a:off x="616297" y="5339926"/>
            <a:ext cx="1445086" cy="626701"/>
          </a:xfrm>
          <a:prstGeom prst="rect">
            <a:avLst/>
          </a:prstGeom>
          <a:noFill/>
        </p:spPr>
        <p:txBody>
          <a:bodyPr wrap="square" lIns="36000" tIns="36000" rIns="36000" bIns="36000" rtlCol="0">
            <a:spAutoFit/>
          </a:bodyPr>
          <a:lstStyle/>
          <a:p>
            <a:pPr algn="ctr"/>
            <a:r>
              <a:rPr lang="en-US" b="1">
                <a:solidFill>
                  <a:srgbClr val="FFFFFF"/>
                </a:solidFill>
              </a:rPr>
              <a:t>Research</a:t>
            </a:r>
            <a:br>
              <a:rPr lang="en-US" b="1">
                <a:solidFill>
                  <a:srgbClr val="FFFFFF"/>
                </a:solidFill>
              </a:rPr>
            </a:br>
            <a:r>
              <a:rPr lang="en-US" b="1">
                <a:solidFill>
                  <a:srgbClr val="FFFFFF"/>
                </a:solidFill>
              </a:rPr>
              <a:t>funding</a:t>
            </a:r>
          </a:p>
        </p:txBody>
      </p:sp>
      <p:sp>
        <p:nvSpPr>
          <p:cNvPr id="13" name="TextBox 12"/>
          <p:cNvSpPr txBox="1"/>
          <p:nvPr userDrawn="1"/>
        </p:nvSpPr>
        <p:spPr>
          <a:xfrm>
            <a:off x="2435165" y="4427335"/>
            <a:ext cx="1674838" cy="288147"/>
          </a:xfrm>
          <a:prstGeom prst="rect">
            <a:avLst/>
          </a:prstGeom>
          <a:noFill/>
        </p:spPr>
        <p:txBody>
          <a:bodyPr wrap="square" lIns="36000" tIns="36000" rIns="36000" bIns="36000" rtlCol="0">
            <a:spAutoFit/>
          </a:bodyPr>
          <a:lstStyle/>
          <a:p>
            <a:pPr algn="ctr"/>
            <a:r>
              <a:rPr lang="en-US" sz="1400" b="1">
                <a:solidFill>
                  <a:srgbClr val="002855"/>
                </a:solidFill>
              </a:rPr>
              <a:t>Sources of income</a:t>
            </a:r>
          </a:p>
        </p:txBody>
      </p:sp>
      <p:sp>
        <p:nvSpPr>
          <p:cNvPr id="14" name="TextBox 13"/>
          <p:cNvSpPr txBox="1"/>
          <p:nvPr userDrawn="1"/>
        </p:nvSpPr>
        <p:spPr>
          <a:xfrm>
            <a:off x="2093293" y="2363644"/>
            <a:ext cx="2358582" cy="288147"/>
          </a:xfrm>
          <a:prstGeom prst="rect">
            <a:avLst/>
          </a:prstGeom>
          <a:noFill/>
        </p:spPr>
        <p:txBody>
          <a:bodyPr wrap="square" lIns="36000" tIns="36000" rIns="36000" bIns="36000" rtlCol="0">
            <a:spAutoFit/>
          </a:bodyPr>
          <a:lstStyle/>
          <a:p>
            <a:pPr algn="ctr"/>
            <a:r>
              <a:rPr lang="en-US" sz="1400" b="1">
                <a:solidFill>
                  <a:srgbClr val="002855"/>
                </a:solidFill>
              </a:rPr>
              <a:t>Total income (2021/22)</a:t>
            </a:r>
          </a:p>
        </p:txBody>
      </p:sp>
      <p:sp>
        <p:nvSpPr>
          <p:cNvPr id="15" name="TextBox 14"/>
          <p:cNvSpPr txBox="1"/>
          <p:nvPr userDrawn="1"/>
        </p:nvSpPr>
        <p:spPr>
          <a:xfrm>
            <a:off x="6526021" y="2338116"/>
            <a:ext cx="5044532" cy="288147"/>
          </a:xfrm>
          <a:prstGeom prst="rect">
            <a:avLst/>
          </a:prstGeom>
          <a:noFill/>
        </p:spPr>
        <p:txBody>
          <a:bodyPr wrap="square" lIns="36000" tIns="36000" rIns="36000" bIns="36000" rtlCol="0">
            <a:spAutoFit/>
          </a:bodyPr>
          <a:lstStyle/>
          <a:p>
            <a:pPr algn="ctr"/>
            <a:r>
              <a:rPr lang="en-US" sz="1400" b="1">
                <a:solidFill>
                  <a:srgbClr val="002855"/>
                </a:solidFill>
              </a:rPr>
              <a:t>We have seen dramatic growth in all three income areas:</a:t>
            </a:r>
          </a:p>
        </p:txBody>
      </p:sp>
      <p:sp>
        <p:nvSpPr>
          <p:cNvPr id="2" name="Title 1"/>
          <p:cNvSpPr>
            <a:spLocks noGrp="1"/>
          </p:cNvSpPr>
          <p:nvPr>
            <p:ph type="title" hasCustomPrompt="1"/>
          </p:nvPr>
        </p:nvSpPr>
        <p:spPr>
          <a:xfrm>
            <a:off x="482400" y="864000"/>
            <a:ext cx="10515600" cy="1128514"/>
          </a:xfrm>
        </p:spPr>
        <p:txBody>
          <a:bodyPr/>
          <a:lstStyle>
            <a:lvl1pPr>
              <a:defRPr>
                <a:solidFill>
                  <a:srgbClr val="000000"/>
                </a:solidFill>
              </a:defRPr>
            </a:lvl1pPr>
          </a:lstStyle>
          <a:p>
            <a:pPr>
              <a:lnSpc>
                <a:spcPts val="4350"/>
              </a:lnSpc>
            </a:pPr>
            <a:r>
              <a:rPr lang="en-US" sz="4100" b="1" kern="0">
                <a:solidFill>
                  <a:srgbClr val="002855"/>
                </a:solidFill>
              </a:rPr>
              <a:t>We are ensuring financial stability and enjoying competitive dramatic growth.</a:t>
            </a:r>
          </a:p>
        </p:txBody>
      </p:sp>
      <p:sp>
        <p:nvSpPr>
          <p:cNvPr id="17" name="Text Placeholder 16"/>
          <p:cNvSpPr>
            <a:spLocks noGrp="1"/>
          </p:cNvSpPr>
          <p:nvPr>
            <p:ph type="body" sz="quarter" idx="12"/>
          </p:nvPr>
        </p:nvSpPr>
        <p:spPr>
          <a:xfrm>
            <a:off x="482600" y="1992313"/>
            <a:ext cx="6719888" cy="184666"/>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Tree>
    <p:extLst>
      <p:ext uri="{BB962C8B-B14F-4D97-AF65-F5344CB8AC3E}">
        <p14:creationId xmlns:p14="http://schemas.microsoft.com/office/powerpoint/2010/main" val="27508959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Celeste-Plai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2400" cy="6852600"/>
          </a:xfrm>
          <a:prstGeom prst="rect">
            <a:avLst/>
          </a:prstGeom>
        </p:spPr>
      </p:pic>
      <p:sp>
        <p:nvSpPr>
          <p:cNvPr id="2" name="Title 1"/>
          <p:cNvSpPr>
            <a:spLocks noGrp="1"/>
          </p:cNvSpPr>
          <p:nvPr>
            <p:ph type="title" hasCustomPrompt="1"/>
          </p:nvPr>
        </p:nvSpPr>
        <p:spPr>
          <a:xfrm>
            <a:off x="482400" y="864000"/>
            <a:ext cx="10515600" cy="564257"/>
          </a:xfrm>
        </p:spPr>
        <p:txBody>
          <a:bodyPr/>
          <a:lstStyle>
            <a:lvl1pPr>
              <a:defRPr>
                <a:solidFill>
                  <a:srgbClr val="000000"/>
                </a:solidFill>
              </a:defRPr>
            </a:lvl1pPr>
          </a:lstStyle>
          <a:p>
            <a:pPr>
              <a:lnSpc>
                <a:spcPts val="4350"/>
              </a:lnSpc>
            </a:pPr>
            <a:r>
              <a:rPr lang="en-US" sz="4100" b="1" kern="0">
                <a:solidFill>
                  <a:srgbClr val="002855"/>
                </a:solidFill>
              </a:rPr>
              <a:t>Title</a:t>
            </a:r>
          </a:p>
        </p:txBody>
      </p:sp>
    </p:spTree>
    <p:extLst>
      <p:ext uri="{BB962C8B-B14F-4D97-AF65-F5344CB8AC3E}">
        <p14:creationId xmlns:p14="http://schemas.microsoft.com/office/powerpoint/2010/main" val="7461832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Blue-Plai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79562" y="2225615"/>
            <a:ext cx="10619117" cy="4201064"/>
          </a:xfrm>
          <a:prstGeom prst="rect">
            <a:avLst/>
          </a:prstGeom>
        </p:spPr>
        <p:txBody>
          <a:bodyPr/>
          <a:lstStyle/>
          <a:p>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2400" cy="6852600"/>
          </a:xfrm>
          <a:prstGeom prst="rect">
            <a:avLst/>
          </a:prstGeom>
        </p:spPr>
      </p:pic>
      <p:sp>
        <p:nvSpPr>
          <p:cNvPr id="2" name="Title 1"/>
          <p:cNvSpPr>
            <a:spLocks noGrp="1"/>
          </p:cNvSpPr>
          <p:nvPr>
            <p:ph type="title" hasCustomPrompt="1"/>
          </p:nvPr>
        </p:nvSpPr>
        <p:spPr>
          <a:xfrm>
            <a:off x="482400" y="864000"/>
            <a:ext cx="10515600" cy="564257"/>
          </a:xfrm>
        </p:spPr>
        <p:txBody>
          <a:bodyPr/>
          <a:lstStyle>
            <a:lvl1pPr>
              <a:defRPr>
                <a:solidFill>
                  <a:srgbClr val="000000"/>
                </a:solidFill>
              </a:defRPr>
            </a:lvl1pPr>
          </a:lstStyle>
          <a:p>
            <a:pPr>
              <a:lnSpc>
                <a:spcPts val="4350"/>
              </a:lnSpc>
            </a:pPr>
            <a:r>
              <a:rPr lang="en-US" sz="4100" b="1" kern="0">
                <a:solidFill>
                  <a:srgbClr val="002855"/>
                </a:solidFill>
              </a:rPr>
              <a:t>Title</a:t>
            </a:r>
          </a:p>
        </p:txBody>
      </p:sp>
    </p:spTree>
    <p:extLst>
      <p:ext uri="{BB962C8B-B14F-4D97-AF65-F5344CB8AC3E}">
        <p14:creationId xmlns:p14="http://schemas.microsoft.com/office/powerpoint/2010/main" val="20561211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UCL-Brand">
    <p:spTree>
      <p:nvGrpSpPr>
        <p:cNvPr id="1" name=""/>
        <p:cNvGrpSpPr/>
        <p:nvPr/>
      </p:nvGrpSpPr>
      <p:grpSpPr>
        <a:xfrm>
          <a:off x="0" y="0"/>
          <a:ext cx="0" cy="0"/>
          <a:chOff x="0" y="0"/>
          <a:chExt cx="0" cy="0"/>
        </a:xfrm>
      </p:grpSpPr>
      <p:pic>
        <p:nvPicPr>
          <p:cNvPr id="4" name="Picture 3" title="Zoomed in photo of the columns of UCL's wilkins building with students sat in front on a sunny day."/>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 y="214"/>
            <a:ext cx="12191238" cy="6857571"/>
          </a:xfrm>
          <a:prstGeom prst="rect">
            <a:avLst/>
          </a:prstGeom>
        </p:spPr>
      </p:pic>
      <p:sp>
        <p:nvSpPr>
          <p:cNvPr id="8" name="Rectangle 7"/>
          <p:cNvSpPr/>
          <p:nvPr userDrawn="1"/>
        </p:nvSpPr>
        <p:spPr>
          <a:xfrm>
            <a:off x="344927" y="808180"/>
            <a:ext cx="5912711" cy="386772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userDrawn="1"/>
        </p:nvCxnSpPr>
        <p:spPr>
          <a:xfrm>
            <a:off x="483816" y="3929248"/>
            <a:ext cx="561218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82400" y="864000"/>
            <a:ext cx="5775238" cy="2914510"/>
          </a:xfrm>
        </p:spPr>
        <p:txBody>
          <a:bodyPr/>
          <a:lstStyle/>
          <a:p>
            <a:pPr>
              <a:lnSpc>
                <a:spcPts val="4350"/>
              </a:lnSpc>
            </a:pPr>
            <a:r>
              <a:rPr lang="en-US" sz="4100" b="1" kern="0">
                <a:solidFill>
                  <a:srgbClr val="000000"/>
                </a:solidFill>
              </a:rPr>
              <a:t>UCL. Where ambitious innovators, visionary trendsetters and disruptive thinkers</a:t>
            </a:r>
            <a:br>
              <a:rPr lang="en-US" sz="4100" b="1" kern="0">
                <a:solidFill>
                  <a:srgbClr val="000000"/>
                </a:solidFill>
              </a:rPr>
            </a:br>
            <a:r>
              <a:rPr lang="en-US" sz="4100" b="1" kern="0">
                <a:solidFill>
                  <a:srgbClr val="000000"/>
                </a:solidFill>
              </a:rPr>
              <a:t>call home.</a:t>
            </a:r>
          </a:p>
        </p:txBody>
      </p:sp>
      <p:sp>
        <p:nvSpPr>
          <p:cNvPr id="10" name="Text Placeholder 9"/>
          <p:cNvSpPr>
            <a:spLocks noGrp="1"/>
          </p:cNvSpPr>
          <p:nvPr>
            <p:ph type="body" sz="quarter" idx="12" hasCustomPrompt="1"/>
          </p:nvPr>
        </p:nvSpPr>
        <p:spPr>
          <a:xfrm>
            <a:off x="468224" y="4020225"/>
            <a:ext cx="5773737" cy="504946"/>
          </a:xfrm>
        </p:spPr>
        <p:txBody>
          <a:bodyPr/>
          <a:lstStyle>
            <a:lvl1pPr marL="0" marR="0" indent="0" algn="l" defTabSz="914400" rtl="0" eaLnBrk="1" fontAlgn="auto" latinLnBrk="0" hangingPunct="1">
              <a:lnSpc>
                <a:spcPts val="4350"/>
              </a:lnSpc>
              <a:spcBef>
                <a:spcPts val="0"/>
              </a:spcBef>
              <a:spcAft>
                <a:spcPts val="0"/>
              </a:spcAft>
              <a:buClrTx/>
              <a:buSzTx/>
              <a:buFontTx/>
              <a:buNone/>
              <a:tabLst/>
              <a:defRPr/>
            </a:lvl1pPr>
          </a:lstStyle>
          <a:p>
            <a:pPr marL="0" marR="0" lvl="0" indent="0" algn="l" defTabSz="914400" rtl="0" eaLnBrk="1" fontAlgn="auto" latinLnBrk="0" hangingPunct="1">
              <a:lnSpc>
                <a:spcPts val="435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Arial"/>
                <a:ea typeface="+mn-ea"/>
                <a:cs typeface="+mn-cs"/>
              </a:rPr>
              <a:t>Find out more: ucl.ac.uk</a:t>
            </a:r>
          </a:p>
        </p:txBody>
      </p:sp>
    </p:spTree>
    <p:extLst>
      <p:ext uri="{BB962C8B-B14F-4D97-AF65-F5344CB8AC3E}">
        <p14:creationId xmlns:p14="http://schemas.microsoft.com/office/powerpoint/2010/main" val="37672450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ple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rgbClr val="000000"/>
                </a:solidFill>
              </a:defRPr>
            </a:lvl1pPr>
          </a:lstStyle>
          <a:p>
            <a:r>
              <a:rPr lang="en-US"/>
              <a:t>Click to edit Master title style</a:t>
            </a:r>
          </a:p>
        </p:txBody>
      </p:sp>
      <p:sp>
        <p:nvSpPr>
          <p:cNvPr id="8" name="Content Placeholder 17">
            <a:extLst>
              <a:ext uri="{FF2B5EF4-FFF2-40B4-BE49-F238E27FC236}">
                <a16:creationId xmlns:a16="http://schemas.microsoft.com/office/drawing/2014/main" id="{A1AC8D6E-ABC8-4C12-88E8-D23FAFA3B71F}"/>
              </a:ext>
            </a:extLst>
          </p:cNvPr>
          <p:cNvSpPr>
            <a:spLocks noGrp="1"/>
          </p:cNvSpPr>
          <p:nvPr>
            <p:ph sz="quarter" idx="11"/>
          </p:nvPr>
        </p:nvSpPr>
        <p:spPr>
          <a:xfrm>
            <a:off x="379562" y="2225615"/>
            <a:ext cx="10619117" cy="4201064"/>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429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ne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chemeClr val="tx1"/>
                </a:solidFill>
              </a:defRPr>
            </a:lvl1pPr>
          </a:lstStyle>
          <a:p>
            <a:r>
              <a:rPr lang="en-US"/>
              <a:t>Click to edit Master title style</a:t>
            </a:r>
          </a:p>
        </p:txBody>
      </p:sp>
      <p:sp>
        <p:nvSpPr>
          <p:cNvPr id="8" name="Content Placeholder 17">
            <a:extLst>
              <a:ext uri="{FF2B5EF4-FFF2-40B4-BE49-F238E27FC236}">
                <a16:creationId xmlns:a16="http://schemas.microsoft.com/office/drawing/2014/main" id="{5E877147-E01D-4D39-82B0-04907B0B8DC2}"/>
              </a:ext>
            </a:extLst>
          </p:cNvPr>
          <p:cNvSpPr>
            <a:spLocks noGrp="1"/>
          </p:cNvSpPr>
          <p:nvPr>
            <p:ph sz="quarter" idx="11"/>
          </p:nvPr>
        </p:nvSpPr>
        <p:spPr>
          <a:xfrm>
            <a:off x="379562" y="2225615"/>
            <a:ext cx="10619117" cy="42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923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ight blue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rgbClr val="1197A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chemeClr val="tx1"/>
                </a:solidFill>
              </a:defRPr>
            </a:lvl1pPr>
          </a:lstStyle>
          <a:p>
            <a:r>
              <a:rPr lang="en-US"/>
              <a:t>Click to edit Master title style</a:t>
            </a:r>
          </a:p>
        </p:txBody>
      </p:sp>
      <p:sp>
        <p:nvSpPr>
          <p:cNvPr id="10" name="Content Placeholder 17">
            <a:extLst>
              <a:ext uri="{FF2B5EF4-FFF2-40B4-BE49-F238E27FC236}">
                <a16:creationId xmlns:a16="http://schemas.microsoft.com/office/drawing/2014/main" id="{19C13AD8-0D3F-4392-B213-AC168971FD55}"/>
              </a:ext>
            </a:extLst>
          </p:cNvPr>
          <p:cNvSpPr>
            <a:spLocks noGrp="1"/>
          </p:cNvSpPr>
          <p:nvPr>
            <p:ph sz="quarter" idx="11"/>
          </p:nvPr>
        </p:nvSpPr>
        <p:spPr>
          <a:xfrm>
            <a:off x="379562" y="2225615"/>
            <a:ext cx="10619117" cy="42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0684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ight green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rgbClr val="000000"/>
                </a:solidFill>
              </a:defRPr>
            </a:lvl1pPr>
          </a:lstStyle>
          <a:p>
            <a:r>
              <a:rPr lang="en-US"/>
              <a:t>Click to edit Master title style</a:t>
            </a:r>
          </a:p>
        </p:txBody>
      </p:sp>
      <p:sp>
        <p:nvSpPr>
          <p:cNvPr id="8" name="Content Placeholder 17">
            <a:extLst>
              <a:ext uri="{FF2B5EF4-FFF2-40B4-BE49-F238E27FC236}">
                <a16:creationId xmlns:a16="http://schemas.microsoft.com/office/drawing/2014/main" id="{80117040-8C6D-4465-A393-FF43F17C3440}"/>
              </a:ext>
            </a:extLst>
          </p:cNvPr>
          <p:cNvSpPr>
            <a:spLocks noGrp="1"/>
          </p:cNvSpPr>
          <p:nvPr>
            <p:ph sz="quarter" idx="11"/>
          </p:nvPr>
        </p:nvSpPr>
        <p:spPr>
          <a:xfrm>
            <a:off x="379562" y="2225615"/>
            <a:ext cx="10619117" cy="42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400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purple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chemeClr val="tx1"/>
                </a:solidFill>
              </a:defRPr>
            </a:lvl1pPr>
          </a:lstStyle>
          <a:p>
            <a:r>
              <a:rPr lang="en-US"/>
              <a:t>Click to edit Master title style</a:t>
            </a:r>
          </a:p>
        </p:txBody>
      </p:sp>
      <p:sp>
        <p:nvSpPr>
          <p:cNvPr id="8" name="Content Placeholder 17">
            <a:extLst>
              <a:ext uri="{FF2B5EF4-FFF2-40B4-BE49-F238E27FC236}">
                <a16:creationId xmlns:a16="http://schemas.microsoft.com/office/drawing/2014/main" id="{913AE1C4-3585-4AAB-B9FF-BED4DB9BD9CA}"/>
              </a:ext>
            </a:extLst>
          </p:cNvPr>
          <p:cNvSpPr>
            <a:spLocks noGrp="1"/>
          </p:cNvSpPr>
          <p:nvPr>
            <p:ph sz="quarter" idx="11"/>
          </p:nvPr>
        </p:nvSpPr>
        <p:spPr>
          <a:xfrm>
            <a:off x="379562" y="2225615"/>
            <a:ext cx="10619117" cy="42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0380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ight red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rgbClr val="000000"/>
                </a:solidFill>
              </a:defRPr>
            </a:lvl1pPr>
          </a:lstStyle>
          <a:p>
            <a:r>
              <a:rPr lang="en-US"/>
              <a:t>Click to edit Master title style</a:t>
            </a:r>
          </a:p>
        </p:txBody>
      </p:sp>
      <p:sp>
        <p:nvSpPr>
          <p:cNvPr id="8" name="Content Placeholder 17">
            <a:extLst>
              <a:ext uri="{FF2B5EF4-FFF2-40B4-BE49-F238E27FC236}">
                <a16:creationId xmlns:a16="http://schemas.microsoft.com/office/drawing/2014/main" id="{8392337B-D631-4DAF-90E4-B390E505AE11}"/>
              </a:ext>
            </a:extLst>
          </p:cNvPr>
          <p:cNvSpPr>
            <a:spLocks noGrp="1"/>
          </p:cNvSpPr>
          <p:nvPr>
            <p:ph sz="quarter" idx="11"/>
          </p:nvPr>
        </p:nvSpPr>
        <p:spPr>
          <a:xfrm>
            <a:off x="379562" y="2225615"/>
            <a:ext cx="10619117" cy="4201064"/>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061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ellow – 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DA8E2-0715-48FF-B095-51914055FA9A}"/>
              </a:ext>
            </a:extLst>
          </p:cNvPr>
          <p:cNvSpPr/>
          <p:nvPr userDrawn="1"/>
        </p:nvSpPr>
        <p:spPr>
          <a:xfrm>
            <a:off x="0" y="447675"/>
            <a:ext cx="12191238" cy="6410325"/>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lvl1pPr>
              <a:defRPr>
                <a:solidFill>
                  <a:srgbClr val="000000"/>
                </a:solidFill>
              </a:defRPr>
            </a:lvl1pPr>
          </a:lstStyle>
          <a:p>
            <a:r>
              <a:rPr lang="en-US"/>
              <a:t>Click to edit Master title style</a:t>
            </a:r>
          </a:p>
        </p:txBody>
      </p:sp>
      <p:sp>
        <p:nvSpPr>
          <p:cNvPr id="8" name="Content Placeholder 17">
            <a:extLst>
              <a:ext uri="{FF2B5EF4-FFF2-40B4-BE49-F238E27FC236}">
                <a16:creationId xmlns:a16="http://schemas.microsoft.com/office/drawing/2014/main" id="{8392337B-D631-4DAF-90E4-B390E505AE11}"/>
              </a:ext>
            </a:extLst>
          </p:cNvPr>
          <p:cNvSpPr>
            <a:spLocks noGrp="1"/>
          </p:cNvSpPr>
          <p:nvPr>
            <p:ph sz="quarter" idx="11"/>
          </p:nvPr>
        </p:nvSpPr>
        <p:spPr>
          <a:xfrm>
            <a:off x="379562" y="2225615"/>
            <a:ext cx="10619117" cy="42010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3240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D3EEDA-7C06-4280-B0D0-B392E4088FBB}"/>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0" y="0"/>
            <a:ext cx="12201463" cy="6863753"/>
          </a:xfrm>
          <a:prstGeom prst="rect">
            <a:avLst/>
          </a:prstGeom>
        </p:spPr>
      </p:pic>
      <p:sp>
        <p:nvSpPr>
          <p:cNvPr id="2" name="Title Placeholder 1"/>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379562" y="2225615"/>
            <a:ext cx="10619117" cy="42010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176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3" r:id="rId5"/>
    <p:sldLayoutId id="2147483664" r:id="rId6"/>
    <p:sldLayoutId id="2147483665" r:id="rId7"/>
    <p:sldLayoutId id="2147483666" r:id="rId8"/>
    <p:sldLayoutId id="2147483667" r:id="rId9"/>
    <p:sldLayoutId id="214748367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361950" indent="-361950" algn="l" defTabSz="914400" rtl="0" eaLnBrk="1" latinLnBrk="0" hangingPunct="1">
        <a:lnSpc>
          <a:spcPct val="90000"/>
        </a:lnSpc>
        <a:spcBef>
          <a:spcPts val="0"/>
        </a:spcBef>
        <a:buFont typeface="Wingdings" charset="2"/>
        <a:buChar char="§"/>
        <a:defRPr sz="2200" kern="1200">
          <a:solidFill>
            <a:schemeClr val="tx1"/>
          </a:solidFill>
          <a:latin typeface="Abadi" panose="020B0604020104020204" pitchFamily="34" charset="0"/>
          <a:ea typeface="+mn-ea"/>
          <a:cs typeface="+mn-cs"/>
        </a:defRPr>
      </a:lvl1pPr>
      <a:lvl2pPr marL="715963" indent="-354013" algn="l" defTabSz="914400" rtl="0" eaLnBrk="1" latinLnBrk="0" hangingPunct="1">
        <a:lnSpc>
          <a:spcPct val="90000"/>
        </a:lnSpc>
        <a:spcBef>
          <a:spcPts val="0"/>
        </a:spcBef>
        <a:buFont typeface="Wingdings" charset="2"/>
        <a:buChar char="§"/>
        <a:defRPr sz="2200" kern="1200">
          <a:solidFill>
            <a:schemeClr val="tx1"/>
          </a:solidFill>
          <a:latin typeface="Abadi" panose="020B0604020104020204" pitchFamily="34" charset="0"/>
          <a:ea typeface="+mn-ea"/>
          <a:cs typeface="+mn-cs"/>
        </a:defRPr>
      </a:lvl2pPr>
      <a:lvl3pPr marL="1077913" indent="-361950" algn="l" defTabSz="914400" rtl="0" eaLnBrk="1" latinLnBrk="0" hangingPunct="1">
        <a:lnSpc>
          <a:spcPct val="90000"/>
        </a:lnSpc>
        <a:spcBef>
          <a:spcPts val="0"/>
        </a:spcBef>
        <a:buFont typeface="Wingdings" charset="2"/>
        <a:buChar char="§"/>
        <a:defRPr sz="2200" kern="1200">
          <a:solidFill>
            <a:schemeClr val="tx1"/>
          </a:solidFill>
          <a:latin typeface="Abadi" panose="020B0604020104020204" pitchFamily="34" charset="0"/>
          <a:ea typeface="+mn-ea"/>
          <a:cs typeface="+mn-cs"/>
        </a:defRPr>
      </a:lvl3pPr>
      <a:lvl4pPr marL="1431925" indent="-354013" algn="l" defTabSz="914400" rtl="0" eaLnBrk="1" latinLnBrk="0" hangingPunct="1">
        <a:lnSpc>
          <a:spcPct val="90000"/>
        </a:lnSpc>
        <a:spcBef>
          <a:spcPts val="0"/>
        </a:spcBef>
        <a:buFont typeface="Wingdings" charset="2"/>
        <a:buChar char="§"/>
        <a:defRPr sz="2200" kern="1200">
          <a:solidFill>
            <a:schemeClr val="tx1"/>
          </a:solidFill>
          <a:latin typeface="Abadi" panose="020B0604020104020204" pitchFamily="34" charset="0"/>
          <a:ea typeface="+mn-ea"/>
          <a:cs typeface="+mn-cs"/>
        </a:defRPr>
      </a:lvl4pPr>
      <a:lvl5pPr marL="1793875" indent="-361950" algn="l" defTabSz="914400" rtl="0" eaLnBrk="1" latinLnBrk="0" hangingPunct="1">
        <a:lnSpc>
          <a:spcPct val="90000"/>
        </a:lnSpc>
        <a:spcBef>
          <a:spcPts val="0"/>
        </a:spcBef>
        <a:buFont typeface="Wingdings" charset="2"/>
        <a:buChar char="§"/>
        <a:defRPr sz="2200" kern="1200">
          <a:solidFill>
            <a:schemeClr val="tx1"/>
          </a:solidFill>
          <a:latin typeface="Abadi" panose="020B0604020104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400" y="864000"/>
            <a:ext cx="10515600" cy="630942"/>
          </a:xfrm>
          <a:prstGeom prst="rect">
            <a:avLst/>
          </a:prstGeom>
        </p:spPr>
        <p:txBody>
          <a:bodyPr vert="horz" lIns="0" tIns="0" rIns="0" bIns="0" rtlCol="0" anchor="t" anchorCtr="0">
            <a:spAutoFit/>
          </a:bodyPr>
          <a:lstStyle/>
          <a:p>
            <a:r>
              <a:rPr lang="en-US"/>
              <a:t>Click to edit Master title style</a:t>
            </a:r>
            <a:endParaRPr lang="en-GB"/>
          </a:p>
        </p:txBody>
      </p:sp>
      <p:sp>
        <p:nvSpPr>
          <p:cNvPr id="3" name="Text Placeholder 2"/>
          <p:cNvSpPr>
            <a:spLocks noGrp="1"/>
          </p:cNvSpPr>
          <p:nvPr>
            <p:ph type="body" idx="1"/>
          </p:nvPr>
        </p:nvSpPr>
        <p:spPr>
          <a:xfrm>
            <a:off x="482400" y="1800000"/>
            <a:ext cx="10515600" cy="21913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85368401"/>
      </p:ext>
    </p:extLst>
  </p:cSld>
  <p:clrMap bg1="lt1" tx1="dk1" bg2="lt2" tx2="dk2" accent1="accent1" accent2="accent2" accent3="accent3" accent4="accent4" accent5="accent5" accent6="accent6" hlink="hlink" folHlink="folHlink"/>
  <p:sldLayoutIdLst>
    <p:sldLayoutId id="2147483682" r:id="rId1"/>
    <p:sldLayoutId id="2147483681" r:id="rId2"/>
    <p:sldLayoutId id="2147483669" r:id="rId3"/>
    <p:sldLayoutId id="2147483670" r:id="rId4"/>
    <p:sldLayoutId id="2147483671" r:id="rId5"/>
    <p:sldLayoutId id="2147483672" r:id="rId6"/>
    <p:sldLayoutId id="2147483683" r:id="rId7"/>
    <p:sldLayoutId id="2147483673" r:id="rId8"/>
    <p:sldLayoutId id="2147483674" r:id="rId9"/>
    <p:sldLayoutId id="2147483675" r:id="rId10"/>
    <p:sldLayoutId id="2147483676" r:id="rId11"/>
    <p:sldLayoutId id="2147483684" r:id="rId12"/>
    <p:sldLayoutId id="2147483685" r:id="rId13"/>
    <p:sldLayoutId id="2147483678" r:id="rId14"/>
  </p:sldLayoutIdLst>
  <p:txStyles>
    <p:titleStyle>
      <a:lvl1pPr algn="l" defTabSz="457200" rtl="0" eaLnBrk="1" latinLnBrk="0" hangingPunct="1">
        <a:spcBef>
          <a:spcPct val="0"/>
        </a:spcBef>
        <a:buNone/>
        <a:defRPr sz="4100" b="1" i="0" kern="1200">
          <a:solidFill>
            <a:srgbClr val="000000"/>
          </a:solidFill>
          <a:latin typeface="Arial"/>
          <a:ea typeface="+mj-ea"/>
          <a:cs typeface="Arial"/>
        </a:defRPr>
      </a:lvl1pPr>
    </p:titleStyle>
    <p:bodyStyle>
      <a:lvl1pPr marL="342900" indent="-342900" algn="l" defTabSz="457200" rtl="0" eaLnBrk="1" latinLnBrk="0" hangingPunct="1">
        <a:spcBef>
          <a:spcPct val="20000"/>
        </a:spcBef>
        <a:buFont typeface="Wingdings" charset="2"/>
        <a:buChar char="§"/>
        <a:defRPr sz="3200" b="1" i="0" kern="1200">
          <a:solidFill>
            <a:srgbClr val="000000"/>
          </a:solidFill>
          <a:latin typeface="Arial"/>
          <a:ea typeface="+mn-ea"/>
          <a:cs typeface="Arial"/>
        </a:defRPr>
      </a:lvl1pPr>
      <a:lvl2pPr marL="742950" indent="-285750" algn="l" defTabSz="457200" rtl="0" eaLnBrk="1" latinLnBrk="0" hangingPunct="1">
        <a:spcBef>
          <a:spcPct val="20000"/>
        </a:spcBef>
        <a:buFont typeface="Wingdings" charset="2"/>
        <a:buChar char="§"/>
        <a:defRPr sz="2800" b="1" i="0" kern="1200">
          <a:solidFill>
            <a:srgbClr val="000000"/>
          </a:solidFill>
          <a:latin typeface="Arial"/>
          <a:ea typeface="+mn-ea"/>
          <a:cs typeface="Arial"/>
        </a:defRPr>
      </a:lvl2pPr>
      <a:lvl3pPr marL="1143000" indent="-228600" algn="l" defTabSz="457200" rtl="0" eaLnBrk="1" latinLnBrk="0" hangingPunct="1">
        <a:spcBef>
          <a:spcPct val="20000"/>
        </a:spcBef>
        <a:buFont typeface="Wingdings" charset="2"/>
        <a:buChar char="§"/>
        <a:defRPr sz="2400" b="1" i="0" kern="1200">
          <a:solidFill>
            <a:srgbClr val="000000"/>
          </a:solidFill>
          <a:latin typeface="Arial"/>
          <a:ea typeface="+mn-ea"/>
          <a:cs typeface="Arial"/>
        </a:defRPr>
      </a:lvl3pPr>
      <a:lvl4pPr marL="1600200" indent="-228600" algn="l" defTabSz="457200" rtl="0" eaLnBrk="1" latinLnBrk="0" hangingPunct="1">
        <a:spcBef>
          <a:spcPct val="20000"/>
        </a:spcBef>
        <a:buFont typeface="Wingdings" charset="2"/>
        <a:buChar char="§"/>
        <a:defRPr sz="2000" b="1" i="0" kern="1200">
          <a:solidFill>
            <a:srgbClr val="000000"/>
          </a:solidFill>
          <a:latin typeface="Arial"/>
          <a:ea typeface="+mn-ea"/>
          <a:cs typeface="Arial"/>
        </a:defRPr>
      </a:lvl4pPr>
      <a:lvl5pPr marL="2057400" indent="-228600" algn="l" defTabSz="457200" rtl="0" eaLnBrk="1" latinLnBrk="0" hangingPunct="1">
        <a:spcBef>
          <a:spcPct val="20000"/>
        </a:spcBef>
        <a:buFont typeface="Wingdings" charset="2"/>
        <a:buChar char="§"/>
        <a:defRPr sz="2000" b="1" i="0" kern="1200">
          <a:solidFill>
            <a:srgbClr val="000000"/>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www.ucl.ac.uk/academic-manual/chapters/chapter-6-student-casework-framework/section-9-student-academic-misconduct-procedure"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ucl.ac.uk/academic-manual/chapters/chapter-6-student-casework-framework/section-9-student-academic-misconduct-procedure"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E0B0-11A1-6ACD-6602-B9E154C1CF21}"/>
              </a:ext>
            </a:extLst>
          </p:cNvPr>
          <p:cNvSpPr>
            <a:spLocks noGrp="1"/>
          </p:cNvSpPr>
          <p:nvPr>
            <p:ph type="title"/>
          </p:nvPr>
        </p:nvSpPr>
        <p:spPr>
          <a:xfrm>
            <a:off x="379562" y="845389"/>
            <a:ext cx="10619117" cy="867847"/>
          </a:xfrm>
        </p:spPr>
        <p:txBody>
          <a:bodyPr/>
          <a:lstStyle/>
          <a:p>
            <a:r>
              <a:rPr lang="en-GB">
                <a:latin typeface="Abadi"/>
              </a:rPr>
              <a:t>Instructions for use</a:t>
            </a:r>
            <a:endParaRPr lang="en-US"/>
          </a:p>
        </p:txBody>
      </p:sp>
      <p:sp>
        <p:nvSpPr>
          <p:cNvPr id="3" name="Content Placeholder 2">
            <a:extLst>
              <a:ext uri="{FF2B5EF4-FFF2-40B4-BE49-F238E27FC236}">
                <a16:creationId xmlns:a16="http://schemas.microsoft.com/office/drawing/2014/main" id="{17DEF2CC-D954-5BDB-4A4A-7394FB58BB1C}"/>
              </a:ext>
            </a:extLst>
          </p:cNvPr>
          <p:cNvSpPr>
            <a:spLocks noGrp="1"/>
          </p:cNvSpPr>
          <p:nvPr>
            <p:ph sz="quarter" idx="11"/>
          </p:nvPr>
        </p:nvSpPr>
        <p:spPr>
          <a:xfrm>
            <a:off x="379562" y="1706572"/>
            <a:ext cx="10619117" cy="4720107"/>
          </a:xfrm>
        </p:spPr>
        <p:txBody>
          <a:bodyPr vert="horz" lIns="91440" tIns="45720" rIns="91440" bIns="45720" rtlCol="0" anchor="t">
            <a:noAutofit/>
          </a:bodyPr>
          <a:lstStyle/>
          <a:p>
            <a:pPr>
              <a:lnSpc>
                <a:spcPct val="100000"/>
              </a:lnSpc>
              <a:spcBef>
                <a:spcPts val="900"/>
              </a:spcBef>
            </a:pPr>
            <a:endParaRPr lang="en-GB">
              <a:latin typeface="Abadi"/>
            </a:endParaRPr>
          </a:p>
          <a:p>
            <a:pPr>
              <a:lnSpc>
                <a:spcPct val="100000"/>
              </a:lnSpc>
              <a:spcBef>
                <a:spcPts val="900"/>
              </a:spcBef>
            </a:pPr>
            <a:r>
              <a:rPr lang="en-GB">
                <a:latin typeface="Abadi"/>
              </a:rPr>
              <a:t>These slides provide an introduction to generative AI, guidance on its use in assessments, and include prompts for discussions and interactive teaching moments. The slides are merely a template and should be adapted for use with your department or programme. Slides such as this one with a stone-coloured background contain instructions for staff and should be deleted before use.   </a:t>
            </a:r>
          </a:p>
          <a:p>
            <a:pPr>
              <a:lnSpc>
                <a:spcPct val="100000"/>
              </a:lnSpc>
              <a:spcBef>
                <a:spcPts val="900"/>
              </a:spcBef>
            </a:pPr>
            <a:r>
              <a:rPr lang="en-GB">
                <a:latin typeface="Abadi"/>
              </a:rPr>
              <a:t>The slides are designed as a 1-hour lecture. This lecture could be delivered live in induction week, later in term 1 within a core module, or circulated to students as an asynchronous video.</a:t>
            </a:r>
          </a:p>
          <a:p>
            <a:pPr>
              <a:lnSpc>
                <a:spcPct val="100000"/>
              </a:lnSpc>
              <a:spcBef>
                <a:spcPts val="900"/>
              </a:spcBef>
            </a:pPr>
            <a:r>
              <a:rPr lang="en-GB">
                <a:latin typeface="Abadi"/>
              </a:rPr>
              <a:t>Please refer to the AI and You teaching toolkit for further guidance.</a:t>
            </a:r>
          </a:p>
        </p:txBody>
      </p:sp>
    </p:spTree>
    <p:extLst>
      <p:ext uri="{BB962C8B-B14F-4D97-AF65-F5344CB8AC3E}">
        <p14:creationId xmlns:p14="http://schemas.microsoft.com/office/powerpoint/2010/main" val="325616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4B55-5450-9361-51ED-E1C548F2B848}"/>
              </a:ext>
            </a:extLst>
          </p:cNvPr>
          <p:cNvSpPr>
            <a:spLocks noGrp="1"/>
          </p:cNvSpPr>
          <p:nvPr>
            <p:ph type="title"/>
          </p:nvPr>
        </p:nvSpPr>
        <p:spPr>
          <a:xfrm>
            <a:off x="455762" y="843628"/>
            <a:ext cx="10619117" cy="1380226"/>
          </a:xfrm>
        </p:spPr>
        <p:txBody>
          <a:bodyPr/>
          <a:lstStyle/>
          <a:p>
            <a:r>
              <a:rPr lang="en-GB">
                <a:latin typeface="Abadi" panose="020B0604020104020204" pitchFamily="34" charset="0"/>
              </a:rPr>
              <a:t>What are its limitations?</a:t>
            </a:r>
          </a:p>
        </p:txBody>
      </p:sp>
      <p:sp>
        <p:nvSpPr>
          <p:cNvPr id="3" name="Content Placeholder 2">
            <a:extLst>
              <a:ext uri="{FF2B5EF4-FFF2-40B4-BE49-F238E27FC236}">
                <a16:creationId xmlns:a16="http://schemas.microsoft.com/office/drawing/2014/main" id="{02A384DC-4E7F-8AB2-4371-9C54416AF188}"/>
              </a:ext>
            </a:extLst>
          </p:cNvPr>
          <p:cNvSpPr>
            <a:spLocks noGrp="1"/>
          </p:cNvSpPr>
          <p:nvPr>
            <p:ph sz="quarter" idx="11"/>
          </p:nvPr>
        </p:nvSpPr>
        <p:spPr>
          <a:xfrm>
            <a:off x="514366" y="1745673"/>
            <a:ext cx="7412716" cy="4588075"/>
          </a:xfrm>
        </p:spPr>
        <p:txBody>
          <a:bodyPr vert="horz" lIns="91440" tIns="45720" rIns="91440" bIns="45720" rtlCol="0" anchor="t">
            <a:noAutofit/>
          </a:bodyPr>
          <a:lstStyle/>
          <a:p>
            <a:pPr>
              <a:lnSpc>
                <a:spcPct val="120000"/>
              </a:lnSpc>
            </a:pPr>
            <a:r>
              <a:rPr lang="en-GB"/>
              <a:t>LLMs are highly trained text-predictors. Their responses are based on probable language. Factual information may therefore contain inaccuracies that sound plausible but are often entirely incorrect. For example, LLMs may invent quotes, references, or coding libraries.</a:t>
            </a:r>
          </a:p>
          <a:p>
            <a:pPr>
              <a:lnSpc>
                <a:spcPct val="120000"/>
              </a:lnSpc>
            </a:pPr>
            <a:r>
              <a:rPr lang="en-GB"/>
              <a:t>LLMs only have access to the data they were trained on and therefore don’t have access to current information.</a:t>
            </a:r>
          </a:p>
          <a:p>
            <a:pPr>
              <a:lnSpc>
                <a:spcPct val="120000"/>
              </a:lnSpc>
            </a:pPr>
            <a:r>
              <a:rPr lang="en-GB"/>
              <a:t>LLMs cannot perform complex computations and are not perfect at interpreting language. They simply predict the most likely sequence of words.</a:t>
            </a:r>
          </a:p>
        </p:txBody>
      </p:sp>
      <p:pic>
        <p:nvPicPr>
          <p:cNvPr id="4" name="Picture 3" descr="Decision tree flow chart with the following:&#10;Qu 1. Does it matter if the output is true?  &#10;If no to Qu 1: Safe to use ChatGPT. (End)&#10;If yes to Qu 1: Qu 2. Do you have expertise to verify that the output is accurate?&#10;If yes to Qu 2: Qu 3. Are you able and willing to take full responsibility (legal, moral etc) for missed inaccuracies?&#10;If no to Qu 2 or Qu 3: Unsafe to use ChatGPT. (End)&#10;If yes to Qu 3: Possible to use ChatGPT&#10;(but be sure to verify each output word and sentence for accuracy and common sense). (End)">
            <a:extLst>
              <a:ext uri="{FF2B5EF4-FFF2-40B4-BE49-F238E27FC236}">
                <a16:creationId xmlns:a16="http://schemas.microsoft.com/office/drawing/2014/main" id="{75EF06F8-206D-BF88-B075-EA7E0E1BFFE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32800" y="538223"/>
            <a:ext cx="3759200" cy="5906427"/>
          </a:xfrm>
          <a:prstGeom prst="rect">
            <a:avLst/>
          </a:prstGeom>
        </p:spPr>
      </p:pic>
      <p:sp>
        <p:nvSpPr>
          <p:cNvPr id="5" name="Content Placeholder 2">
            <a:extLst>
              <a:ext uri="{FF2B5EF4-FFF2-40B4-BE49-F238E27FC236}">
                <a16:creationId xmlns:a16="http://schemas.microsoft.com/office/drawing/2014/main" id="{2D4AF04F-3C09-5105-5471-FE78FDAD874E}"/>
              </a:ext>
            </a:extLst>
          </p:cNvPr>
          <p:cNvSpPr txBox="1">
            <a:spLocks/>
          </p:cNvSpPr>
          <p:nvPr/>
        </p:nvSpPr>
        <p:spPr>
          <a:xfrm>
            <a:off x="8432801" y="6414771"/>
            <a:ext cx="3759199" cy="524252"/>
          </a:xfrm>
          <a:prstGeom prst="rect">
            <a:avLst/>
          </a:prstGeom>
        </p:spPr>
        <p:style>
          <a:lnRef idx="1">
            <a:schemeClr val="accent4"/>
          </a:lnRef>
          <a:fillRef idx="3">
            <a:schemeClr val="accent4"/>
          </a:fillRef>
          <a:effectRef idx="2">
            <a:schemeClr val="accent4"/>
          </a:effectRef>
          <a:fontRef idx="minor">
            <a:schemeClr val="lt1"/>
          </a:fontRef>
        </p:style>
        <p:txBody>
          <a:bodyPr vert="horz" lIns="91440" tIns="45720" rIns="91440" bIns="45720" rtlCol="0">
            <a:normAutofit fontScale="62500" lnSpcReduction="20000"/>
          </a:bodyPr>
          <a:lstStyle>
            <a:lvl1pPr marL="361950" indent="-361950"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1pPr>
            <a:lvl2pPr marL="715963" indent="-354013"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2pPr>
            <a:lvl3pPr marL="1077913" indent="-361950"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3pPr>
            <a:lvl4pPr marL="1431925" indent="-354013"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4pPr>
            <a:lvl5pPr marL="1793875" indent="-361950"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buNone/>
            </a:pPr>
            <a:r>
              <a:rPr lang="en-GB">
                <a:solidFill>
                  <a:schemeClr val="tx1">
                    <a:lumMod val="75000"/>
                    <a:lumOff val="25000"/>
                  </a:schemeClr>
                </a:solidFill>
                <a:latin typeface="Abadi" panose="020B0604020104020204" pitchFamily="34" charset="0"/>
              </a:rPr>
              <a:t>Does it matter if the output is inaccurate?</a:t>
            </a:r>
            <a:endParaRPr lang="en-GB" sz="1600"/>
          </a:p>
        </p:txBody>
      </p:sp>
    </p:spTree>
    <p:extLst>
      <p:ext uri="{BB962C8B-B14F-4D97-AF65-F5344CB8AC3E}">
        <p14:creationId xmlns:p14="http://schemas.microsoft.com/office/powerpoint/2010/main" val="117529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4C3E-FE95-8B4C-0AC9-431876549F21}"/>
              </a:ext>
            </a:extLst>
          </p:cNvPr>
          <p:cNvSpPr>
            <a:spLocks noGrp="1"/>
          </p:cNvSpPr>
          <p:nvPr>
            <p:ph type="title"/>
          </p:nvPr>
        </p:nvSpPr>
        <p:spPr>
          <a:xfrm>
            <a:off x="379562" y="611472"/>
            <a:ext cx="10619117" cy="817156"/>
          </a:xfrm>
        </p:spPr>
        <p:txBody>
          <a:bodyPr/>
          <a:lstStyle/>
          <a:p>
            <a:r>
              <a:rPr lang="en-GB">
                <a:latin typeface="Abadi" panose="020B0604020104020204" pitchFamily="34" charset="0"/>
              </a:rPr>
              <a:t>What are the broader ethical issues?</a:t>
            </a:r>
          </a:p>
        </p:txBody>
      </p:sp>
      <p:sp>
        <p:nvSpPr>
          <p:cNvPr id="3" name="Content Placeholder 2">
            <a:extLst>
              <a:ext uri="{FF2B5EF4-FFF2-40B4-BE49-F238E27FC236}">
                <a16:creationId xmlns:a16="http://schemas.microsoft.com/office/drawing/2014/main" id="{C9D54DA0-E3F4-AB20-F29F-B74B6AD620E9}"/>
              </a:ext>
            </a:extLst>
          </p:cNvPr>
          <p:cNvSpPr>
            <a:spLocks noGrp="1"/>
          </p:cNvSpPr>
          <p:nvPr>
            <p:ph sz="quarter" idx="11"/>
          </p:nvPr>
        </p:nvSpPr>
        <p:spPr>
          <a:xfrm>
            <a:off x="379562" y="1288095"/>
            <a:ext cx="11609238" cy="5195456"/>
          </a:xfrm>
        </p:spPr>
        <p:txBody>
          <a:bodyPr vert="horz" lIns="91440" tIns="45720" rIns="91440" bIns="45720" rtlCol="0" anchor="t">
            <a:noAutofit/>
          </a:bodyPr>
          <a:lstStyle/>
          <a:p>
            <a:pPr marL="0" indent="0">
              <a:lnSpc>
                <a:spcPct val="100000"/>
              </a:lnSpc>
              <a:spcAft>
                <a:spcPts val="600"/>
              </a:spcAft>
              <a:buNone/>
            </a:pPr>
            <a:r>
              <a:rPr lang="en-GB" sz="2000" b="1"/>
              <a:t>Regulation</a:t>
            </a:r>
            <a:br>
              <a:rPr lang="en-GB" sz="2000" b="1"/>
            </a:br>
            <a:r>
              <a:rPr lang="en-GB" sz="2000"/>
              <a:t>There is currently no regulation of generative AI. Its rapid development has caused apprehension for many leading figures and calls to pause its development.</a:t>
            </a:r>
          </a:p>
          <a:p>
            <a:pPr marL="0" indent="0">
              <a:lnSpc>
                <a:spcPct val="100000"/>
              </a:lnSpc>
              <a:spcAft>
                <a:spcPts val="600"/>
              </a:spcAft>
              <a:buNone/>
            </a:pPr>
            <a:r>
              <a:rPr lang="en-GB" sz="2000" b="1"/>
              <a:t>Privacy and data</a:t>
            </a:r>
            <a:br>
              <a:rPr lang="en-GB" sz="2000" b="1"/>
            </a:br>
            <a:r>
              <a:rPr lang="en-GB" sz="2000"/>
              <a:t>Generative AI is built on information scraped from the internet without permission and often in violation of intellectual property rights. OpenAI has no data regulation policy and may collect sensitive information from users through prompts.</a:t>
            </a:r>
          </a:p>
          <a:p>
            <a:pPr marL="0" indent="0">
              <a:lnSpc>
                <a:spcPct val="100000"/>
              </a:lnSpc>
              <a:spcAft>
                <a:spcPts val="600"/>
              </a:spcAft>
              <a:buNone/>
            </a:pPr>
            <a:r>
              <a:rPr lang="en-GB" sz="2000" b="1"/>
              <a:t>Cognitive bias</a:t>
            </a:r>
            <a:br>
              <a:rPr lang="en-GB" sz="2000" b="1"/>
            </a:br>
            <a:r>
              <a:rPr lang="en-GB" sz="2000"/>
              <a:t>Generative AI has no ethical principles. It is a tool that collects information from databases and texts it processes on the internet. Its predictions repeat the cognitive biases found in that information.</a:t>
            </a:r>
          </a:p>
          <a:p>
            <a:pPr marL="0" indent="0">
              <a:lnSpc>
                <a:spcPct val="100000"/>
              </a:lnSpc>
              <a:spcAft>
                <a:spcPts val="600"/>
              </a:spcAft>
              <a:buNone/>
            </a:pPr>
            <a:r>
              <a:rPr lang="en-GB" sz="2000" b="1"/>
              <a:t>Environment</a:t>
            </a:r>
            <a:br>
              <a:rPr lang="en-GB" sz="2000" b="1"/>
            </a:br>
            <a:r>
              <a:rPr lang="en-GB" sz="2000"/>
              <a:t>Training LLMs produce significant carbon emissions. Researchers suggest that training ChatGPT-3, for example, generated 552 tons of carbon dioxide. Equivalent to 123 petrol cars driven for one year.</a:t>
            </a:r>
          </a:p>
          <a:p>
            <a:pPr marL="0" indent="0">
              <a:lnSpc>
                <a:spcPct val="100000"/>
              </a:lnSpc>
              <a:spcAft>
                <a:spcPts val="600"/>
              </a:spcAft>
              <a:buNone/>
            </a:pPr>
            <a:r>
              <a:rPr lang="en-GB" sz="2000" b="1"/>
              <a:t>Human rights</a:t>
            </a:r>
            <a:br>
              <a:rPr lang="en-GB" sz="2000" b="1"/>
            </a:br>
            <a:r>
              <a:rPr lang="en-GB" sz="2000"/>
              <a:t>Generative AI requires invisible human labour to build and cleanse. OpenAI employed workers in Kenya in gruelling conditions for less than $2 an hour. </a:t>
            </a:r>
          </a:p>
        </p:txBody>
      </p:sp>
    </p:spTree>
    <p:extLst>
      <p:ext uri="{BB962C8B-B14F-4D97-AF65-F5344CB8AC3E}">
        <p14:creationId xmlns:p14="http://schemas.microsoft.com/office/powerpoint/2010/main" val="388454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E40D6-8665-6786-027D-5901B750FCAE}"/>
              </a:ext>
            </a:extLst>
          </p:cNvPr>
          <p:cNvSpPr/>
          <p:nvPr/>
        </p:nvSpPr>
        <p:spPr>
          <a:xfrm>
            <a:off x="1" y="462987"/>
            <a:ext cx="12192000" cy="6395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67DB2951-BA92-3BBD-5C91-0C5073254C7C}"/>
              </a:ext>
            </a:extLst>
          </p:cNvPr>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r="-3"/>
          <a:stretch/>
        </p:blipFill>
        <p:spPr>
          <a:xfrm>
            <a:off x="0" y="462987"/>
            <a:ext cx="12188930" cy="6395013"/>
          </a:xfrm>
          <a:prstGeom prst="rect">
            <a:avLst/>
          </a:prstGeom>
          <a:solidFill>
            <a:srgbClr val="0E1939"/>
          </a:solidFill>
        </p:spPr>
      </p:pic>
      <p:sp>
        <p:nvSpPr>
          <p:cNvPr id="9" name="Title 3">
            <a:extLst>
              <a:ext uri="{FF2B5EF4-FFF2-40B4-BE49-F238E27FC236}">
                <a16:creationId xmlns:a16="http://schemas.microsoft.com/office/drawing/2014/main" id="{64AE0FEB-6D85-D9E2-A2A9-36F5A82F12B7}"/>
              </a:ext>
            </a:extLst>
          </p:cNvPr>
          <p:cNvSpPr txBox="1">
            <a:spLocks noGrp="1"/>
          </p:cNvSpPr>
          <p:nvPr>
            <p:ph type="title" idx="4294967295"/>
          </p:nvPr>
        </p:nvSpPr>
        <p:spPr>
          <a:xfrm>
            <a:off x="359079" y="4422913"/>
            <a:ext cx="8835026" cy="1742568"/>
          </a:xfrm>
          <a:prstGeom prst="rect">
            <a:avLst/>
          </a:prstGeom>
          <a:solidFill>
            <a:srgbClr val="0E1939"/>
          </a:solid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a:ln>
                  <a:noFill/>
                </a:ln>
                <a:solidFill>
                  <a:schemeClr val="bg1"/>
                </a:solidFill>
                <a:effectLst/>
                <a:uLnTx/>
                <a:uFillTx/>
                <a:latin typeface="Abadi"/>
                <a:ea typeface="+mj-ea"/>
                <a:cs typeface="+mj-cs"/>
              </a:rPr>
              <a:t>2. Is it appropriate to use generative AI?</a:t>
            </a:r>
          </a:p>
        </p:txBody>
      </p:sp>
    </p:spTree>
    <p:extLst>
      <p:ext uri="{BB962C8B-B14F-4D97-AF65-F5344CB8AC3E}">
        <p14:creationId xmlns:p14="http://schemas.microsoft.com/office/powerpoint/2010/main" val="41652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E0B0-11A1-6ACD-6602-B9E154C1CF21}"/>
              </a:ext>
            </a:extLst>
          </p:cNvPr>
          <p:cNvSpPr>
            <a:spLocks noGrp="1"/>
          </p:cNvSpPr>
          <p:nvPr>
            <p:ph type="title"/>
          </p:nvPr>
        </p:nvSpPr>
        <p:spPr/>
        <p:txBody>
          <a:bodyPr/>
          <a:lstStyle/>
          <a:p>
            <a:r>
              <a:rPr lang="en-GB">
                <a:latin typeface="Abadi" panose="020B0604020104020204" pitchFamily="34" charset="0"/>
              </a:rPr>
              <a:t>Option 1: Discuss student perspectives on different tools</a:t>
            </a:r>
          </a:p>
        </p:txBody>
      </p:sp>
      <p:sp>
        <p:nvSpPr>
          <p:cNvPr id="3" name="Content Placeholder 2">
            <a:extLst>
              <a:ext uri="{FF2B5EF4-FFF2-40B4-BE49-F238E27FC236}">
                <a16:creationId xmlns:a16="http://schemas.microsoft.com/office/drawing/2014/main" id="{17DEF2CC-D954-5BDB-4A4A-7394FB58BB1C}"/>
              </a:ext>
            </a:extLst>
          </p:cNvPr>
          <p:cNvSpPr>
            <a:spLocks noGrp="1"/>
          </p:cNvSpPr>
          <p:nvPr>
            <p:ph sz="quarter" idx="11"/>
          </p:nvPr>
        </p:nvSpPr>
        <p:spPr/>
        <p:txBody>
          <a:bodyPr vert="horz" lIns="91440" tIns="45720" rIns="91440" bIns="45720" rtlCol="0" anchor="t">
            <a:noAutofit/>
          </a:bodyPr>
          <a:lstStyle/>
          <a:p>
            <a:pPr>
              <a:lnSpc>
                <a:spcPct val="100000"/>
              </a:lnSpc>
              <a:spcBef>
                <a:spcPts val="900"/>
              </a:spcBef>
            </a:pPr>
            <a:r>
              <a:rPr lang="en-GB" sz="2000"/>
              <a:t>The purpose of this activity is to discuss student perspectives on the use of different tools in the context of their discipline.</a:t>
            </a:r>
          </a:p>
          <a:p>
            <a:pPr>
              <a:lnSpc>
                <a:spcPct val="100000"/>
              </a:lnSpc>
              <a:spcBef>
                <a:spcPts val="900"/>
              </a:spcBef>
            </a:pPr>
            <a:r>
              <a:rPr lang="en-GB" sz="2000"/>
              <a:t>You could, for example, use a </a:t>
            </a:r>
            <a:r>
              <a:rPr lang="en-GB" sz="2000" err="1"/>
              <a:t>mentimeter</a:t>
            </a:r>
            <a:r>
              <a:rPr lang="en-GB" sz="2000"/>
              <a:t> (see next slide) to collect student opinions on whether it is appropriate to use calculators, spellcheckers, translators, search engines, or ChatGPT. </a:t>
            </a:r>
          </a:p>
          <a:p>
            <a:pPr>
              <a:lnSpc>
                <a:spcPct val="100000"/>
              </a:lnSpc>
              <a:spcBef>
                <a:spcPts val="900"/>
              </a:spcBef>
            </a:pPr>
            <a:r>
              <a:rPr lang="en-GB" sz="2000"/>
              <a:t>Context and purpose are the key points. A calculator would not be acceptable in a mental arithmetic test, for example, because the purpose is for a student to demonstrate their learning without the aid of technology.</a:t>
            </a:r>
          </a:p>
          <a:p>
            <a:pPr>
              <a:lnSpc>
                <a:spcPct val="100000"/>
              </a:lnSpc>
              <a:spcBef>
                <a:spcPts val="900"/>
              </a:spcBef>
            </a:pPr>
            <a:r>
              <a:rPr lang="en-GB" sz="2000"/>
              <a:t>You could expand this into a discussion on what are and are not appropriate tools in your disciplinary context and how the learning objectives might affect this.</a:t>
            </a:r>
          </a:p>
        </p:txBody>
      </p:sp>
    </p:spTree>
    <p:extLst>
      <p:ext uri="{BB962C8B-B14F-4D97-AF65-F5344CB8AC3E}">
        <p14:creationId xmlns:p14="http://schemas.microsoft.com/office/powerpoint/2010/main" val="353275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E0B0-11A1-6ACD-6602-B9E154C1CF21}"/>
              </a:ext>
            </a:extLst>
          </p:cNvPr>
          <p:cNvSpPr>
            <a:spLocks noGrp="1"/>
          </p:cNvSpPr>
          <p:nvPr>
            <p:ph type="title"/>
          </p:nvPr>
        </p:nvSpPr>
        <p:spPr>
          <a:xfrm>
            <a:off x="125562" y="5968999"/>
            <a:ext cx="12904638" cy="904815"/>
          </a:xfrm>
        </p:spPr>
        <p:txBody>
          <a:bodyPr>
            <a:normAutofit/>
          </a:bodyPr>
          <a:lstStyle/>
          <a:p>
            <a:r>
              <a:rPr lang="en-GB" sz="3600">
                <a:latin typeface="Abadi" panose="020B0604020104020204" pitchFamily="34" charset="0"/>
              </a:rPr>
              <a:t>Is it appropriate to use these tools in your discipline?</a:t>
            </a:r>
          </a:p>
        </p:txBody>
      </p:sp>
      <p:pic>
        <p:nvPicPr>
          <p:cNvPr id="5" name="Picture 4" descr="Screenshot of the Mentimeter question: 'Is it appropriate to use these tools in your discipline?' with a list of tools and a scale of not appropriate to very appropriate.  No student responses received.">
            <a:extLst>
              <a:ext uri="{FF2B5EF4-FFF2-40B4-BE49-F238E27FC236}">
                <a16:creationId xmlns:a16="http://schemas.microsoft.com/office/drawing/2014/main" id="{DB215304-20AF-F5BD-CBC2-8FC3A85F3E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5814"/>
            <a:ext cx="12481971" cy="6873814"/>
          </a:xfrm>
          <a:prstGeom prst="rect">
            <a:avLst/>
          </a:prstGeom>
        </p:spPr>
      </p:pic>
    </p:spTree>
    <p:extLst>
      <p:ext uri="{BB962C8B-B14F-4D97-AF65-F5344CB8AC3E}">
        <p14:creationId xmlns:p14="http://schemas.microsoft.com/office/powerpoint/2010/main" val="39300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E0B0-11A1-6ACD-6602-B9E154C1CF21}"/>
              </a:ext>
            </a:extLst>
          </p:cNvPr>
          <p:cNvSpPr>
            <a:spLocks noGrp="1"/>
          </p:cNvSpPr>
          <p:nvPr>
            <p:ph type="title"/>
          </p:nvPr>
        </p:nvSpPr>
        <p:spPr/>
        <p:txBody>
          <a:bodyPr/>
          <a:lstStyle/>
          <a:p>
            <a:r>
              <a:rPr lang="en-GB">
                <a:latin typeface="Abadi"/>
              </a:rPr>
              <a:t>Option 2: Discuss student perspectives on ethical usage of generative AI</a:t>
            </a:r>
            <a:endParaRPr lang="en-GB">
              <a:latin typeface="Abadi" panose="020B0604020104020204" pitchFamily="34" charset="0"/>
            </a:endParaRPr>
          </a:p>
        </p:txBody>
      </p:sp>
      <p:sp>
        <p:nvSpPr>
          <p:cNvPr id="3" name="Content Placeholder 2">
            <a:extLst>
              <a:ext uri="{FF2B5EF4-FFF2-40B4-BE49-F238E27FC236}">
                <a16:creationId xmlns:a16="http://schemas.microsoft.com/office/drawing/2014/main" id="{17DEF2CC-D954-5BDB-4A4A-7394FB58BB1C}"/>
              </a:ext>
            </a:extLst>
          </p:cNvPr>
          <p:cNvSpPr>
            <a:spLocks noGrp="1"/>
          </p:cNvSpPr>
          <p:nvPr>
            <p:ph sz="quarter" idx="11"/>
          </p:nvPr>
        </p:nvSpPr>
        <p:spPr>
          <a:xfrm>
            <a:off x="379562" y="2133252"/>
            <a:ext cx="11338673" cy="4201064"/>
          </a:xfrm>
        </p:spPr>
        <p:txBody>
          <a:bodyPr vert="horz" lIns="91440" tIns="45720" rIns="91440" bIns="45720" rtlCol="0" anchor="t">
            <a:noAutofit/>
          </a:bodyPr>
          <a:lstStyle/>
          <a:p>
            <a:pPr>
              <a:lnSpc>
                <a:spcPct val="100000"/>
              </a:lnSpc>
              <a:spcBef>
                <a:spcPts val="900"/>
              </a:spcBef>
            </a:pPr>
            <a:r>
              <a:rPr lang="en-GB" sz="2000"/>
              <a:t>The purpose of this activity is to discuss student perspectives on the ethical usage of generative AI. You may wish to begin by asking students how they would define ethical usage of AI in their disciplinary context. </a:t>
            </a:r>
          </a:p>
          <a:p>
            <a:pPr>
              <a:lnSpc>
                <a:spcPct val="100000"/>
              </a:lnSpc>
              <a:spcBef>
                <a:spcPts val="900"/>
              </a:spcBef>
            </a:pPr>
            <a:r>
              <a:rPr lang="en-GB" sz="2000"/>
              <a:t>You could then ask students to apply this definition to various scenarios using a </a:t>
            </a:r>
            <a:r>
              <a:rPr lang="en-GB" sz="2000" err="1"/>
              <a:t>mentimeter</a:t>
            </a:r>
            <a:r>
              <a:rPr lang="en-GB" sz="2000"/>
              <a:t> (see next slide) or, if you have a smaller group, an interactive whiteboard such as mural. Is it appropriate in your discipline for students to use generative AI to translate text, solve equations, or write copy? </a:t>
            </a:r>
          </a:p>
          <a:p>
            <a:pPr>
              <a:lnSpc>
                <a:spcPct val="100000"/>
              </a:lnSpc>
              <a:spcBef>
                <a:spcPts val="900"/>
              </a:spcBef>
            </a:pPr>
            <a:r>
              <a:rPr lang="en-GB" sz="2000"/>
              <a:t>The student contributions should prompt a discussion around what we mean by ethical usage and why they are using generative AI. Are students using generative AI to enhance their learning, or will its use impede them from achieving their learning goals?</a:t>
            </a:r>
          </a:p>
          <a:p>
            <a:pPr>
              <a:lnSpc>
                <a:spcPct val="100000"/>
              </a:lnSpc>
              <a:spcBef>
                <a:spcPts val="900"/>
              </a:spcBef>
            </a:pPr>
            <a:r>
              <a:rPr lang="en-GB" sz="2000"/>
              <a:t>A subsequent discussion might address whether what is appropriate usage for their learning might be different in a professional context. You might reflect with students on when it is appropriate to use AI in your own research. Would you use AI to write a research paper? Why, or why not?</a:t>
            </a:r>
          </a:p>
        </p:txBody>
      </p:sp>
    </p:spTree>
    <p:extLst>
      <p:ext uri="{BB962C8B-B14F-4D97-AF65-F5344CB8AC3E}">
        <p14:creationId xmlns:p14="http://schemas.microsoft.com/office/powerpoint/2010/main" val="380058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E0B0-11A1-6ACD-6602-B9E154C1CF21}"/>
              </a:ext>
            </a:extLst>
          </p:cNvPr>
          <p:cNvSpPr>
            <a:spLocks noGrp="1"/>
          </p:cNvSpPr>
          <p:nvPr>
            <p:ph type="title"/>
          </p:nvPr>
        </p:nvSpPr>
        <p:spPr>
          <a:xfrm>
            <a:off x="125562" y="5968999"/>
            <a:ext cx="12904638" cy="904815"/>
          </a:xfrm>
        </p:spPr>
        <p:txBody>
          <a:bodyPr>
            <a:normAutofit/>
          </a:bodyPr>
          <a:lstStyle/>
          <a:p>
            <a:r>
              <a:rPr lang="en-GB" sz="3600">
                <a:latin typeface="Abadi" panose="020B0604020104020204" pitchFamily="34" charset="0"/>
              </a:rPr>
              <a:t>Option 2: Discuss ethical usage of AI</a:t>
            </a:r>
          </a:p>
        </p:txBody>
      </p:sp>
      <p:pic>
        <p:nvPicPr>
          <p:cNvPr id="6" name="Picture 5" descr="Screenshot of the Mentimeter question: 'What would you consider to be ethical and unethical use of AI in your discipline?' with a list of scenarios and a range from not appropriate to very appropriate.  No student responses received.">
            <a:extLst>
              <a:ext uri="{FF2B5EF4-FFF2-40B4-BE49-F238E27FC236}">
                <a16:creationId xmlns:a16="http://schemas.microsoft.com/office/drawing/2014/main" id="{D93D2762-882C-C6EB-4F2B-4F30A78DA2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4300" y="9939"/>
            <a:ext cx="12420600" cy="6936826"/>
          </a:xfrm>
          <a:prstGeom prst="rect">
            <a:avLst/>
          </a:prstGeom>
        </p:spPr>
      </p:pic>
    </p:spTree>
    <p:extLst>
      <p:ext uri="{BB962C8B-B14F-4D97-AF65-F5344CB8AC3E}">
        <p14:creationId xmlns:p14="http://schemas.microsoft.com/office/powerpoint/2010/main" val="40806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E0B0-11A1-6ACD-6602-B9E154C1CF21}"/>
              </a:ext>
            </a:extLst>
          </p:cNvPr>
          <p:cNvSpPr>
            <a:spLocks noGrp="1"/>
          </p:cNvSpPr>
          <p:nvPr>
            <p:ph type="title"/>
          </p:nvPr>
        </p:nvSpPr>
        <p:spPr/>
        <p:txBody>
          <a:bodyPr/>
          <a:lstStyle/>
          <a:p>
            <a:r>
              <a:rPr lang="en-GB">
                <a:latin typeface="Abadi" panose="020B0604020104020204" pitchFamily="34" charset="0"/>
              </a:rPr>
              <a:t>Option 3: Critique of an AI-generated output in your discipline</a:t>
            </a:r>
          </a:p>
        </p:txBody>
      </p:sp>
      <p:sp>
        <p:nvSpPr>
          <p:cNvPr id="3" name="Content Placeholder 2">
            <a:extLst>
              <a:ext uri="{FF2B5EF4-FFF2-40B4-BE49-F238E27FC236}">
                <a16:creationId xmlns:a16="http://schemas.microsoft.com/office/drawing/2014/main" id="{17DEF2CC-D954-5BDB-4A4A-7394FB58BB1C}"/>
              </a:ext>
            </a:extLst>
          </p:cNvPr>
          <p:cNvSpPr>
            <a:spLocks noGrp="1"/>
          </p:cNvSpPr>
          <p:nvPr>
            <p:ph sz="quarter" idx="11"/>
          </p:nvPr>
        </p:nvSpPr>
        <p:spPr>
          <a:xfrm>
            <a:off x="379561" y="2136162"/>
            <a:ext cx="11507639" cy="4201064"/>
          </a:xfrm>
        </p:spPr>
        <p:txBody>
          <a:bodyPr>
            <a:noAutofit/>
          </a:bodyPr>
          <a:lstStyle/>
          <a:p>
            <a:pPr>
              <a:lnSpc>
                <a:spcPct val="100000"/>
              </a:lnSpc>
              <a:spcAft>
                <a:spcPts val="600"/>
              </a:spcAft>
            </a:pPr>
            <a:r>
              <a:rPr lang="en-GB" sz="2000"/>
              <a:t>There is a great deal of press coverage that suggests that AI can complete undergraduate assignments with ease. But is that really the case? The purpose of this exercise is to engage students in a discussion about what they can and can’t do with AI in your discipline.</a:t>
            </a:r>
          </a:p>
          <a:p>
            <a:pPr>
              <a:lnSpc>
                <a:spcPct val="100000"/>
              </a:lnSpc>
              <a:spcAft>
                <a:spcPts val="600"/>
              </a:spcAft>
            </a:pPr>
            <a:r>
              <a:rPr lang="en-GB" sz="2000"/>
              <a:t>The first step is to provide students with an AI-generated output. You may wish to prepare this in advance, or could ask students to generate this themselves during the session.</a:t>
            </a:r>
          </a:p>
          <a:p>
            <a:pPr>
              <a:lnSpc>
                <a:spcPct val="100000"/>
              </a:lnSpc>
              <a:spcAft>
                <a:spcPts val="600"/>
              </a:spcAft>
            </a:pPr>
            <a:r>
              <a:rPr lang="en-GB" sz="2000"/>
              <a:t>Ask students to evaluate the output with reference to the module’s marking criteria or rubric. What are the strengths and weaknesses of the output? Where might the output meet the criteria, and where might it struggle? Are there any errors or hallucinations in the output and do students feel confident that they can spot them? Would they feel comfortable submitting this as a summative assessment? Would this be cheating? What would be the impact on their learning?</a:t>
            </a:r>
          </a:p>
          <a:p>
            <a:pPr>
              <a:lnSpc>
                <a:spcPct val="100000"/>
              </a:lnSpc>
              <a:spcAft>
                <a:spcPts val="600"/>
              </a:spcAft>
            </a:pPr>
            <a:r>
              <a:rPr lang="en-GB" sz="2000"/>
              <a:t>Alternatively, could they make productive use of this generated output to enhance their learning? What steps might they take to build upon this output?</a:t>
            </a:r>
          </a:p>
          <a:p>
            <a:pPr>
              <a:lnSpc>
                <a:spcPct val="100000"/>
              </a:lnSpc>
              <a:spcAft>
                <a:spcPts val="600"/>
              </a:spcAft>
            </a:pPr>
            <a:r>
              <a:rPr lang="en-GB" sz="2000"/>
              <a:t>In the following slides, you can see two examples from History and Physics of exam answers generated by ChatGPT4. You may reuse these examples or create your own.</a:t>
            </a:r>
          </a:p>
        </p:txBody>
      </p:sp>
    </p:spTree>
    <p:extLst>
      <p:ext uri="{BB962C8B-B14F-4D97-AF65-F5344CB8AC3E}">
        <p14:creationId xmlns:p14="http://schemas.microsoft.com/office/powerpoint/2010/main" val="142598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B23A-1A6B-D44B-1C1B-65377A321495}"/>
              </a:ext>
            </a:extLst>
          </p:cNvPr>
          <p:cNvSpPr>
            <a:spLocks noGrp="1"/>
          </p:cNvSpPr>
          <p:nvPr>
            <p:ph type="title"/>
          </p:nvPr>
        </p:nvSpPr>
        <p:spPr/>
        <p:txBody>
          <a:bodyPr>
            <a:normAutofit/>
          </a:bodyPr>
          <a:lstStyle/>
          <a:p>
            <a:r>
              <a:rPr lang="en-GB">
                <a:latin typeface="Abadi" panose="020B0604020104020204" pitchFamily="34" charset="0"/>
              </a:rPr>
              <a:t>Can ChatGPT succeed in </a:t>
            </a:r>
            <a:br>
              <a:rPr lang="en-GB">
                <a:latin typeface="Abadi" panose="020B0604020104020204" pitchFamily="34" charset="0"/>
              </a:rPr>
            </a:br>
            <a:r>
              <a:rPr lang="en-GB">
                <a:latin typeface="Abadi" panose="020B0604020104020204" pitchFamily="34" charset="0"/>
              </a:rPr>
              <a:t>an exam in UCL History?</a:t>
            </a:r>
          </a:p>
        </p:txBody>
      </p:sp>
      <p:sp>
        <p:nvSpPr>
          <p:cNvPr id="3" name="Content Placeholder 2">
            <a:extLst>
              <a:ext uri="{FF2B5EF4-FFF2-40B4-BE49-F238E27FC236}">
                <a16:creationId xmlns:a16="http://schemas.microsoft.com/office/drawing/2014/main" id="{FCF2F8F1-605A-C3F9-145D-232FA41262C3}"/>
              </a:ext>
            </a:extLst>
          </p:cNvPr>
          <p:cNvSpPr>
            <a:spLocks noGrp="1"/>
          </p:cNvSpPr>
          <p:nvPr>
            <p:ph sz="quarter" idx="11"/>
          </p:nvPr>
        </p:nvSpPr>
        <p:spPr>
          <a:xfrm>
            <a:off x="379562" y="2225614"/>
            <a:ext cx="6201991" cy="4472897"/>
          </a:xfrm>
        </p:spPr>
        <p:txBody>
          <a:bodyPr>
            <a:normAutofit/>
          </a:bodyPr>
          <a:lstStyle/>
          <a:p>
            <a:pPr>
              <a:spcAft>
                <a:spcPts val="1200"/>
              </a:spcAft>
            </a:pPr>
            <a:r>
              <a:rPr lang="en-GB"/>
              <a:t>Here is an answer I generated on ChatGPT-4 based on the prompt: Is it helpful to view nations as real or imagined? </a:t>
            </a:r>
          </a:p>
          <a:p>
            <a:pPr>
              <a:spcAft>
                <a:spcPts val="1200"/>
              </a:spcAft>
            </a:pPr>
            <a:r>
              <a:rPr lang="en-GB"/>
              <a:t>Spend five minutes reading the answer in full. What are your first impressions? Is it an engaging answer? Does it answer the question? Are there any mistakes or “hallucinations,” and do you feel confident that you could spot them?</a:t>
            </a:r>
          </a:p>
          <a:p>
            <a:pPr>
              <a:spcAft>
                <a:spcPts val="1200"/>
              </a:spcAft>
            </a:pPr>
            <a:r>
              <a:rPr lang="en-GB"/>
              <a:t>Now turn to our undergraduate marking criteria. Where might this answer meet the criteria, and at what level? Where does it fail to meet the criteria?</a:t>
            </a:r>
          </a:p>
        </p:txBody>
      </p:sp>
      <p:sp>
        <p:nvSpPr>
          <p:cNvPr id="4" name="TextBox 3">
            <a:extLst>
              <a:ext uri="{FF2B5EF4-FFF2-40B4-BE49-F238E27FC236}">
                <a16:creationId xmlns:a16="http://schemas.microsoft.com/office/drawing/2014/main" id="{1FBC7654-8A6D-BEB3-94E1-7F2E908ADBD0}"/>
              </a:ext>
            </a:extLst>
          </p:cNvPr>
          <p:cNvSpPr txBox="1"/>
          <p:nvPr/>
        </p:nvSpPr>
        <p:spPr>
          <a:xfrm>
            <a:off x="6937381" y="544783"/>
            <a:ext cx="5076825" cy="6224909"/>
          </a:xfrm>
          <a:prstGeom prst="rect">
            <a:avLst/>
          </a:prstGeom>
          <a:solidFill>
            <a:schemeClr val="bg1"/>
          </a:solidFill>
        </p:spPr>
        <p:txBody>
          <a:bodyPr wrap="square" rtlCol="0">
            <a:spAutoFit/>
          </a:bodyPr>
          <a:lstStyle/>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Is it helpful to view nations as real or imagined?</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The question of whether nations are real or imagined entities constitutes a central debate in the field of nationalism studies.  This discussion grapples with the intricate interplay between tangible elements such as territory, economy, and governance, and the intangible aspects, such as shared culture identity, and historical memory that shape a nation.  Three influential theorists – Benedict Anderson, Ernest Gellner, and Anthony D. Smith – provide distinct perspectives on this debate. </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Anderson, in his seminal work, “Imagined Communities,” introduces the concept of nations as socially constructed </a:t>
            </a:r>
            <a:r>
              <a:rPr lang="en-GB" sz="1200" kern="100">
                <a:latin typeface="Calibri" panose="020F0502020204030204" pitchFamily="34" charset="0"/>
                <a:ea typeface="Calibri" panose="020F0502020204030204" pitchFamily="34" charset="0"/>
                <a:cs typeface="Times New Roman" panose="02020603050405020304" pitchFamily="18" charset="0"/>
              </a:rPr>
              <a:t>‘</a:t>
            </a:r>
            <a:r>
              <a:rPr lang="en-GB" sz="1200" kern="100">
                <a:effectLst/>
                <a:latin typeface="Calibri" panose="020F0502020204030204" pitchFamily="34" charset="0"/>
                <a:ea typeface="Calibri" panose="020F0502020204030204" pitchFamily="34" charset="0"/>
                <a:cs typeface="Times New Roman" panose="02020603050405020304" pitchFamily="18" charset="0"/>
              </a:rPr>
              <a:t>imagined</a:t>
            </a:r>
            <a:r>
              <a:rPr lang="en-GB" sz="1200" kern="100">
                <a:latin typeface="Calibri" panose="020F0502020204030204" pitchFamily="34" charset="0"/>
                <a:ea typeface="Calibri" panose="020F0502020204030204" pitchFamily="34" charset="0"/>
                <a:cs typeface="Times New Roman" panose="02020603050405020304" pitchFamily="18" charset="0"/>
              </a:rPr>
              <a:t>’</a:t>
            </a:r>
            <a:r>
              <a:rPr lang="en-GB" sz="1200" kern="100">
                <a:effectLst/>
                <a:latin typeface="Calibri" panose="020F0502020204030204" pitchFamily="34" charset="0"/>
                <a:ea typeface="Calibri" panose="020F0502020204030204" pitchFamily="34" charset="0"/>
                <a:cs typeface="Times New Roman" panose="02020603050405020304" pitchFamily="18" charset="0"/>
              </a:rPr>
              <a:t> entities, bound by a shared sense of identity despite their citizens rarely meeting face-to-face.  Gellner, on the other hand, situates nations in the context of industrialization and modernization, suggesting that they are ‘real’ entities that emerge to meet the homogenization demands of modern societies.  Meanwhile, Smith bridges these views with his ethno-symbolist approach, arguing that </a:t>
            </a:r>
            <a:r>
              <a:rPr lang="en-GB" sz="1200" kern="100">
                <a:latin typeface="Calibri" panose="020F0502020204030204" pitchFamily="34" charset="0"/>
                <a:ea typeface="Calibri" panose="020F0502020204030204" pitchFamily="34" charset="0"/>
                <a:cs typeface="Times New Roman" panose="02020603050405020304" pitchFamily="18" charset="0"/>
              </a:rPr>
              <a:t>n</a:t>
            </a:r>
            <a:r>
              <a:rPr lang="en-GB" sz="1200" kern="100">
                <a:effectLst/>
                <a:latin typeface="Calibri" panose="020F0502020204030204" pitchFamily="34" charset="0"/>
                <a:ea typeface="Calibri" panose="020F0502020204030204" pitchFamily="34" charset="0"/>
                <a:cs typeface="Times New Roman" panose="02020603050405020304" pitchFamily="18" charset="0"/>
              </a:rPr>
              <a:t>ations are both ‘real’ – rooted in historical ethnic communities – and ‘imagined’ – constructed through shared symbols and collective memory.  </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In this essay, we will delve into each theorist’s perspective to better understand whether it is more beneficial to view nations as ‘real’ tangible entities or ‘imagined’ social constructs, and what these perspectives can offer in our understanding of national identities. The exploration of these three viewpoints will illuminate the multifaceted nature of nations, underlining the complexity inherent in answering whether nations are real or imagined.</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Benedict Anderson’s groundbreaking concept of “imagined communities” provides a compelling framework for understanding nations primarily as socially constructed entities.  In his words, “the nation is imagined because the members of even the smallest nations will never know most of their fellow-members, meet them, or even hear of them, yet in the minds of each lives the image of their communion” (Anderson, 1983, p. 6).</a:t>
            </a:r>
          </a:p>
        </p:txBody>
      </p:sp>
    </p:spTree>
    <p:extLst>
      <p:ext uri="{BB962C8B-B14F-4D97-AF65-F5344CB8AC3E}">
        <p14:creationId xmlns:p14="http://schemas.microsoft.com/office/powerpoint/2010/main" val="3571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DBE1-6017-1338-6B71-02B31436BAFD}"/>
              </a:ext>
            </a:extLst>
          </p:cNvPr>
          <p:cNvSpPr>
            <a:spLocks noGrp="1"/>
          </p:cNvSpPr>
          <p:nvPr>
            <p:ph type="title"/>
          </p:nvPr>
        </p:nvSpPr>
        <p:spPr>
          <a:xfrm>
            <a:off x="379562" y="-1380226"/>
            <a:ext cx="10619117" cy="1380226"/>
          </a:xfrm>
        </p:spPr>
        <p:txBody>
          <a:bodyPr vert="horz" lIns="91440" tIns="45720" rIns="91440" bIns="45720" rtlCol="0" anchor="b">
            <a:normAutofit/>
          </a:bodyPr>
          <a:lstStyle/>
          <a:p>
            <a:r>
              <a:rPr lang="en-GB">
                <a:latin typeface="Abadi" panose="020B0604020104020204" pitchFamily="34" charset="0"/>
              </a:rPr>
              <a:t>Can ChatGPT succeed in </a:t>
            </a:r>
            <a:br>
              <a:rPr lang="en-GB">
                <a:latin typeface="Abadi" panose="020B0604020104020204" pitchFamily="34" charset="0"/>
              </a:rPr>
            </a:br>
            <a:r>
              <a:rPr lang="en-GB">
                <a:latin typeface="Abadi" panose="020B0604020104020204" pitchFamily="34" charset="0"/>
              </a:rPr>
              <a:t>an exam in UCL History? (contd.)</a:t>
            </a:r>
            <a:endParaRPr lang="en-GB"/>
          </a:p>
        </p:txBody>
      </p:sp>
      <p:graphicFrame>
        <p:nvGraphicFramePr>
          <p:cNvPr id="8" name="Table 9" descr="Module marking criteria/rubric.">
            <a:extLst>
              <a:ext uri="{FF2B5EF4-FFF2-40B4-BE49-F238E27FC236}">
                <a16:creationId xmlns:a16="http://schemas.microsoft.com/office/drawing/2014/main" id="{2FC363AC-EA1A-FAEF-C7A0-3A9B3F05AE54}"/>
              </a:ext>
            </a:extLst>
          </p:cNvPr>
          <p:cNvGraphicFramePr>
            <a:graphicFrameLocks noGrp="1"/>
          </p:cNvGraphicFramePr>
          <p:nvPr>
            <p:extLst>
              <p:ext uri="{D42A27DB-BD31-4B8C-83A1-F6EECF244321}">
                <p14:modId xmlns:p14="http://schemas.microsoft.com/office/powerpoint/2010/main" val="1670439951"/>
              </p:ext>
            </p:extLst>
          </p:nvPr>
        </p:nvGraphicFramePr>
        <p:xfrm>
          <a:off x="218965" y="526311"/>
          <a:ext cx="6304497" cy="6096000"/>
        </p:xfrm>
        <a:graphic>
          <a:graphicData uri="http://schemas.openxmlformats.org/drawingml/2006/table">
            <a:tbl>
              <a:tblPr firstRow="1" bandRow="1">
                <a:tableStyleId>{5C22544A-7EE6-4342-B048-85BDC9FD1C3A}</a:tableStyleId>
              </a:tblPr>
              <a:tblGrid>
                <a:gridCol w="2101499">
                  <a:extLst>
                    <a:ext uri="{9D8B030D-6E8A-4147-A177-3AD203B41FA5}">
                      <a16:colId xmlns:a16="http://schemas.microsoft.com/office/drawing/2014/main" val="671832093"/>
                    </a:ext>
                  </a:extLst>
                </a:gridCol>
                <a:gridCol w="2101499">
                  <a:extLst>
                    <a:ext uri="{9D8B030D-6E8A-4147-A177-3AD203B41FA5}">
                      <a16:colId xmlns:a16="http://schemas.microsoft.com/office/drawing/2014/main" val="4104967729"/>
                    </a:ext>
                  </a:extLst>
                </a:gridCol>
                <a:gridCol w="2101499">
                  <a:extLst>
                    <a:ext uri="{9D8B030D-6E8A-4147-A177-3AD203B41FA5}">
                      <a16:colId xmlns:a16="http://schemas.microsoft.com/office/drawing/2014/main" val="2833107402"/>
                    </a:ext>
                  </a:extLst>
                </a:gridCol>
              </a:tblGrid>
              <a:tr h="480823">
                <a:tc>
                  <a:txBody>
                    <a:bodyPr/>
                    <a:lstStyle/>
                    <a:p>
                      <a:r>
                        <a:rPr lang="en-GB" sz="1400">
                          <a:latin typeface="Abadi Extra Light" panose="020B0204020104020204" pitchFamily="34" charset="0"/>
                        </a:rPr>
                        <a:t>Argument and Writing</a:t>
                      </a:r>
                    </a:p>
                  </a:txBody>
                  <a:tcPr/>
                </a:tc>
                <a:tc>
                  <a:txBody>
                    <a:bodyPr/>
                    <a:lstStyle/>
                    <a:p>
                      <a:r>
                        <a:rPr lang="en-GB" sz="1400">
                          <a:latin typeface="Abadi Extra Light" panose="020B0204020104020204" pitchFamily="34" charset="0"/>
                        </a:rPr>
                        <a:t>Evidence and Knowledge</a:t>
                      </a:r>
                    </a:p>
                  </a:txBody>
                  <a:tcPr/>
                </a:tc>
                <a:tc>
                  <a:txBody>
                    <a:bodyPr/>
                    <a:lstStyle/>
                    <a:p>
                      <a:r>
                        <a:rPr lang="en-GB" sz="1400">
                          <a:latin typeface="Abadi Extra Light" panose="020B0204020104020204" pitchFamily="34" charset="0"/>
                        </a:rPr>
                        <a:t>Concepts and Historiography</a:t>
                      </a:r>
                    </a:p>
                  </a:txBody>
                  <a:tcPr/>
                </a:tc>
                <a:extLst>
                  <a:ext uri="{0D108BD9-81ED-4DB2-BD59-A6C34878D82A}">
                    <a16:rowId xmlns:a16="http://schemas.microsoft.com/office/drawing/2014/main" val="371657730"/>
                  </a:ext>
                </a:extLst>
              </a:tr>
              <a:tr h="720066">
                <a:tc>
                  <a:txBody>
                    <a:bodyPr/>
                    <a:lstStyle/>
                    <a:p>
                      <a:r>
                        <a:rPr lang="en-GB" sz="1400">
                          <a:latin typeface="Abadi" panose="020B0604020104020204" pitchFamily="34" charset="0"/>
                        </a:rPr>
                        <a:t>Analytical introduction that sets the parameters and defines key terms.</a:t>
                      </a:r>
                    </a:p>
                  </a:txBody>
                  <a:tcPr/>
                </a:tc>
                <a:tc>
                  <a:txBody>
                    <a:bodyPr/>
                    <a:lstStyle/>
                    <a:p>
                      <a:r>
                        <a:rPr lang="en-GB" sz="1400">
                          <a:latin typeface="Abadi" panose="020B0604020104020204" pitchFamily="34" charset="0"/>
                        </a:rPr>
                        <a:t>Comprehensive knowledge and sophisticated understanding of subject</a:t>
                      </a:r>
                    </a:p>
                  </a:txBody>
                  <a:tcPr/>
                </a:tc>
                <a:tc>
                  <a:txBody>
                    <a:bodyPr/>
                    <a:lstStyle/>
                    <a:p>
                      <a:r>
                        <a:rPr lang="en-GB" sz="1400">
                          <a:latin typeface="Abadi" panose="020B0604020104020204" pitchFamily="34" charset="0"/>
                        </a:rPr>
                        <a:t>Good command of concepts relevant to the question</a:t>
                      </a:r>
                    </a:p>
                  </a:txBody>
                  <a:tcPr/>
                </a:tc>
                <a:extLst>
                  <a:ext uri="{0D108BD9-81ED-4DB2-BD59-A6C34878D82A}">
                    <a16:rowId xmlns:a16="http://schemas.microsoft.com/office/drawing/2014/main" val="3880217226"/>
                  </a:ext>
                </a:extLst>
              </a:tr>
              <a:tr h="10452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latin typeface="Abadi" panose="020B0604020104020204" pitchFamily="34" charset="0"/>
                        </a:rPr>
                        <a:t>Logical structure enables close engagement with question throughout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latin typeface="Abadi" panose="020B0604020104020204" pitchFamily="34" charset="0"/>
                      </a:endParaRPr>
                    </a:p>
                  </a:txBody>
                  <a:tcPr/>
                </a:tc>
                <a:tc>
                  <a:txBody>
                    <a:bodyPr/>
                    <a:lstStyle/>
                    <a:p>
                      <a:r>
                        <a:rPr lang="en-GB" sz="1400">
                          <a:latin typeface="Abadi" panose="020B0604020104020204" pitchFamily="34" charset="0"/>
                        </a:rPr>
                        <a:t>Primary and secondary sources provide concise historical detail in ways which are concise, relevant, and analytical </a:t>
                      </a:r>
                    </a:p>
                  </a:txBody>
                  <a:tcPr/>
                </a:tc>
                <a:tc>
                  <a:txBody>
                    <a:bodyPr/>
                    <a:lstStyle/>
                    <a:p>
                      <a:r>
                        <a:rPr lang="en-GB" sz="1400">
                          <a:latin typeface="Abadi" panose="020B0604020104020204" pitchFamily="34" charset="0"/>
                        </a:rPr>
                        <a:t>Ability to analytically deploy concepts within argument</a:t>
                      </a:r>
                    </a:p>
                  </a:txBody>
                  <a:tcPr/>
                </a:tc>
                <a:extLst>
                  <a:ext uri="{0D108BD9-81ED-4DB2-BD59-A6C34878D82A}">
                    <a16:rowId xmlns:a16="http://schemas.microsoft.com/office/drawing/2014/main" val="1016128016"/>
                  </a:ext>
                </a:extLst>
              </a:tr>
              <a:tr h="8708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latin typeface="Abadi" panose="020B0604020104020204" pitchFamily="34" charset="0"/>
                        </a:rPr>
                        <a:t>Develops coherent and cogent argument that culminates in a clear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latin typeface="Abadi" panose="020B0604020104020204" pitchFamily="34" charset="0"/>
                      </a:endParaRPr>
                    </a:p>
                  </a:txBody>
                  <a:tcPr/>
                </a:tc>
                <a:tc>
                  <a:txBody>
                    <a:bodyPr/>
                    <a:lstStyle/>
                    <a:p>
                      <a:r>
                        <a:rPr lang="en-GB" sz="1400">
                          <a:latin typeface="Abadi" panose="020B0604020104020204" pitchFamily="34" charset="0"/>
                        </a:rPr>
                        <a:t>Moves between generalisations and detailed discussions with confidence and originality</a:t>
                      </a:r>
                    </a:p>
                  </a:txBody>
                  <a:tcPr/>
                </a:tc>
                <a:tc>
                  <a:txBody>
                    <a:bodyPr/>
                    <a:lstStyle/>
                    <a:p>
                      <a:r>
                        <a:rPr lang="en-GB" sz="1400">
                          <a:latin typeface="Abadi" panose="020B0604020104020204" pitchFamily="34" charset="0"/>
                        </a:rPr>
                        <a:t>Extensive reading and critical analysis of the historiography</a:t>
                      </a:r>
                    </a:p>
                  </a:txBody>
                  <a:tcPr/>
                </a:tc>
                <a:extLst>
                  <a:ext uri="{0D108BD9-81ED-4DB2-BD59-A6C34878D82A}">
                    <a16:rowId xmlns:a16="http://schemas.microsoft.com/office/drawing/2014/main" val="3305864238"/>
                  </a:ext>
                </a:extLst>
              </a:tr>
              <a:tr h="1026160">
                <a:tc>
                  <a:txBody>
                    <a:bodyPr/>
                    <a:lstStyle/>
                    <a:p>
                      <a:r>
                        <a:rPr lang="en-GB" sz="1400">
                          <a:latin typeface="Abadi" panose="020B0604020104020204" pitchFamily="34" charset="0"/>
                        </a:rPr>
                        <a:t>Fluent, coherent, grammatical, accurate writing with appropriate references and bibliography</a:t>
                      </a:r>
                    </a:p>
                  </a:txBody>
                  <a:tcPr/>
                </a:tc>
                <a:tc>
                  <a:txBody>
                    <a:bodyPr/>
                    <a:lstStyle/>
                    <a:p>
                      <a:r>
                        <a:rPr lang="en-GB" sz="1400">
                          <a:latin typeface="Abadi" panose="020B0604020104020204" pitchFamily="34" charset="0"/>
                        </a:rPr>
                        <a:t>Independent use of knowledge  and evidence that goes beyond paragraphing of other historians</a:t>
                      </a:r>
                    </a:p>
                  </a:txBody>
                  <a:tcPr/>
                </a:tc>
                <a:tc>
                  <a:txBody>
                    <a:bodyPr/>
                    <a:lstStyle/>
                    <a:p>
                      <a:r>
                        <a:rPr lang="en-GB" sz="1400">
                          <a:latin typeface="Abadi" panose="020B0604020104020204" pitchFamily="34" charset="0"/>
                        </a:rPr>
                        <a:t>Evaluates the type of historical argument found in the literature, including an appreciation of methodology</a:t>
                      </a:r>
                    </a:p>
                  </a:txBody>
                  <a:tcPr/>
                </a:tc>
                <a:extLst>
                  <a:ext uri="{0D108BD9-81ED-4DB2-BD59-A6C34878D82A}">
                    <a16:rowId xmlns:a16="http://schemas.microsoft.com/office/drawing/2014/main" val="3636616402"/>
                  </a:ext>
                </a:extLst>
              </a:tr>
              <a:tr h="1146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latin typeface="Abadi" panose="020B0604020104020204" pitchFamily="34" charset="0"/>
                        </a:rPr>
                        <a:t>Excellent command of scholarly vocabulary to sustain complex argument</a:t>
                      </a:r>
                    </a:p>
                  </a:txBody>
                  <a:tcPr/>
                </a:tc>
                <a:tc>
                  <a:txBody>
                    <a:bodyPr/>
                    <a:lstStyle/>
                    <a:p>
                      <a:r>
                        <a:rPr lang="en-GB" sz="1400">
                          <a:latin typeface="Abadi" panose="020B0604020104020204" pitchFamily="34" charset="0"/>
                        </a:rPr>
                        <a:t>Critically reflects on nature and scope of evidence available</a:t>
                      </a:r>
                    </a:p>
                  </a:txBody>
                  <a:tcPr/>
                </a:tc>
                <a:tc>
                  <a:txBody>
                    <a:bodyPr/>
                    <a:lstStyle/>
                    <a:p>
                      <a:r>
                        <a:rPr lang="en-GB" sz="1400">
                          <a:latin typeface="Abadi" panose="020B0604020104020204" pitchFamily="34" charset="0"/>
                        </a:rPr>
                        <a:t>Identifies contradictions and disagreements within historiography and positions argument within debate</a:t>
                      </a:r>
                    </a:p>
                  </a:txBody>
                  <a:tcPr/>
                </a:tc>
                <a:extLst>
                  <a:ext uri="{0D108BD9-81ED-4DB2-BD59-A6C34878D82A}">
                    <a16:rowId xmlns:a16="http://schemas.microsoft.com/office/drawing/2014/main" val="1298986809"/>
                  </a:ext>
                </a:extLst>
              </a:tr>
            </a:tbl>
          </a:graphicData>
        </a:graphic>
      </p:graphicFrame>
      <p:sp>
        <p:nvSpPr>
          <p:cNvPr id="5" name="TextBox 4">
            <a:extLst>
              <a:ext uri="{FF2B5EF4-FFF2-40B4-BE49-F238E27FC236}">
                <a16:creationId xmlns:a16="http://schemas.microsoft.com/office/drawing/2014/main" id="{8B599A78-E9BE-38E3-9E2F-0DFCDFD5363C}"/>
              </a:ext>
            </a:extLst>
          </p:cNvPr>
          <p:cNvSpPr txBox="1"/>
          <p:nvPr/>
        </p:nvSpPr>
        <p:spPr>
          <a:xfrm>
            <a:off x="6937381" y="544783"/>
            <a:ext cx="5076825" cy="6224909"/>
          </a:xfrm>
          <a:prstGeom prst="rect">
            <a:avLst/>
          </a:prstGeom>
          <a:solidFill>
            <a:schemeClr val="bg1"/>
          </a:solidFill>
        </p:spPr>
        <p:txBody>
          <a:bodyPr wrap="square" rtlCol="0">
            <a:spAutoFit/>
          </a:bodyPr>
          <a:lstStyle/>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Is it helpful to view nations as real or imagined?</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The question of whether nations are real or imagined entities constitutes a central debate in the field of nationalism studies.  This discussion grapples with the intricate interplay between tangible elements such as territory, economy, and governance, and the intangible aspects, such as shared culture identity, and historical memory that shape a nation.  Three influential theorists – Benedict Anderson, Ernest Gellner, and Anthony D. Smith – provide distinct perspectives on this debate. </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Anderson, in his seminal work, “Imagined Communities,” introduces the concept of nations as socially constructed </a:t>
            </a:r>
            <a:r>
              <a:rPr lang="en-GB" sz="1200" kern="100">
                <a:latin typeface="Calibri" panose="020F0502020204030204" pitchFamily="34" charset="0"/>
                <a:ea typeface="Calibri" panose="020F0502020204030204" pitchFamily="34" charset="0"/>
                <a:cs typeface="Times New Roman" panose="02020603050405020304" pitchFamily="18" charset="0"/>
              </a:rPr>
              <a:t>‘</a:t>
            </a:r>
            <a:r>
              <a:rPr lang="en-GB" sz="1200" kern="100">
                <a:effectLst/>
                <a:latin typeface="Calibri" panose="020F0502020204030204" pitchFamily="34" charset="0"/>
                <a:ea typeface="Calibri" panose="020F0502020204030204" pitchFamily="34" charset="0"/>
                <a:cs typeface="Times New Roman" panose="02020603050405020304" pitchFamily="18" charset="0"/>
              </a:rPr>
              <a:t>imagined</a:t>
            </a:r>
            <a:r>
              <a:rPr lang="en-GB" sz="1200" kern="100">
                <a:latin typeface="Calibri" panose="020F0502020204030204" pitchFamily="34" charset="0"/>
                <a:ea typeface="Calibri" panose="020F0502020204030204" pitchFamily="34" charset="0"/>
                <a:cs typeface="Times New Roman" panose="02020603050405020304" pitchFamily="18" charset="0"/>
              </a:rPr>
              <a:t>’</a:t>
            </a:r>
            <a:r>
              <a:rPr lang="en-GB" sz="1200" kern="100">
                <a:effectLst/>
                <a:latin typeface="Calibri" panose="020F0502020204030204" pitchFamily="34" charset="0"/>
                <a:ea typeface="Calibri" panose="020F0502020204030204" pitchFamily="34" charset="0"/>
                <a:cs typeface="Times New Roman" panose="02020603050405020304" pitchFamily="18" charset="0"/>
              </a:rPr>
              <a:t> entities, bound by a shared sense of identity despite their citizens rarely meeting face-to-face.  Gellner, on the other hand, situates nations in the context of industrialization and modernization, suggesting that they are ‘real’ entities that emerge to meet the homogenization demands of modern societies.  Meanwhile, Smith bridges these views with his ethno-symbolist approach, arguing that </a:t>
            </a:r>
            <a:r>
              <a:rPr lang="en-GB" sz="1200" kern="100">
                <a:latin typeface="Calibri" panose="020F0502020204030204" pitchFamily="34" charset="0"/>
                <a:ea typeface="Calibri" panose="020F0502020204030204" pitchFamily="34" charset="0"/>
                <a:cs typeface="Times New Roman" panose="02020603050405020304" pitchFamily="18" charset="0"/>
              </a:rPr>
              <a:t>n</a:t>
            </a:r>
            <a:r>
              <a:rPr lang="en-GB" sz="1200" kern="100">
                <a:effectLst/>
                <a:latin typeface="Calibri" panose="020F0502020204030204" pitchFamily="34" charset="0"/>
                <a:ea typeface="Calibri" panose="020F0502020204030204" pitchFamily="34" charset="0"/>
                <a:cs typeface="Times New Roman" panose="02020603050405020304" pitchFamily="18" charset="0"/>
              </a:rPr>
              <a:t>ations are both ‘real’ – rooted in historical ethnic communities – and ‘imagined’ – constructed through shared symbols and collective memory.  </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In this essay, we will delve into each theorist’s perspective to better understand whether it is more beneficial to view nations as ‘real’ tangible entities or ‘imagined’ social constructs, and what these perspectives can offer in our understanding of national identities. The exploration of these three viewpoints will illuminate the multifaceted nature of nations, underlining the complexity inherent in answering whether nations are real or imagined.</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Benedict Anderson’s groundbreaking concept of “imagined communities” provides a compelling framework for understanding nations primarily as socially constructed entities.  In his words, “the nation is imagined because the members of even the smallest nations will never know most of their fellow-members, meet them, or even hear of them, yet in the minds of each lives the image of their communion” (Anderson, 1983, p. 6).</a:t>
            </a:r>
          </a:p>
        </p:txBody>
      </p:sp>
    </p:spTree>
    <p:extLst>
      <p:ext uri="{BB962C8B-B14F-4D97-AF65-F5344CB8AC3E}">
        <p14:creationId xmlns:p14="http://schemas.microsoft.com/office/powerpoint/2010/main" val="52069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E40D6-8665-6786-027D-5901B750FCAE}"/>
              </a:ext>
            </a:extLst>
          </p:cNvPr>
          <p:cNvSpPr/>
          <p:nvPr/>
        </p:nvSpPr>
        <p:spPr>
          <a:xfrm>
            <a:off x="1" y="462987"/>
            <a:ext cx="12192000" cy="6395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CB9095EF-F5A8-9EC1-6938-AD5089D92288}"/>
              </a:ext>
            </a:extLst>
          </p:cNvPr>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r="-3"/>
          <a:stretch/>
        </p:blipFill>
        <p:spPr>
          <a:xfrm>
            <a:off x="0" y="462987"/>
            <a:ext cx="12188930" cy="6395013"/>
          </a:xfrm>
          <a:prstGeom prst="rect">
            <a:avLst/>
          </a:prstGeom>
          <a:solidFill>
            <a:srgbClr val="0E1939"/>
          </a:solidFill>
        </p:spPr>
      </p:pic>
      <p:sp>
        <p:nvSpPr>
          <p:cNvPr id="9" name="Title 3">
            <a:extLst>
              <a:ext uri="{FF2B5EF4-FFF2-40B4-BE49-F238E27FC236}">
                <a16:creationId xmlns:a16="http://schemas.microsoft.com/office/drawing/2014/main" id="{64AE0FEB-6D85-D9E2-A2A9-36F5A82F12B7}"/>
              </a:ext>
            </a:extLst>
          </p:cNvPr>
          <p:cNvSpPr txBox="1">
            <a:spLocks noGrp="1"/>
          </p:cNvSpPr>
          <p:nvPr>
            <p:ph type="title" idx="4294967295"/>
          </p:nvPr>
        </p:nvSpPr>
        <p:spPr>
          <a:xfrm>
            <a:off x="3886974" y="2632363"/>
            <a:ext cx="4414982" cy="942254"/>
          </a:xfrm>
          <a:prstGeom prst="rect">
            <a:avLst/>
          </a:prstGeom>
          <a:solidFill>
            <a:srgbClr val="0E1939"/>
          </a:solid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a:ln>
                  <a:noFill/>
                </a:ln>
                <a:solidFill>
                  <a:schemeClr val="bg1"/>
                </a:solidFill>
                <a:effectLst/>
                <a:uLnTx/>
                <a:uFillTx/>
                <a:latin typeface="Abadi"/>
                <a:ea typeface="+mj-ea"/>
                <a:cs typeface="+mj-cs"/>
              </a:rPr>
              <a:t>AI and You</a:t>
            </a:r>
          </a:p>
        </p:txBody>
      </p:sp>
      <p:sp>
        <p:nvSpPr>
          <p:cNvPr id="10" name="Subtitle 4">
            <a:extLst>
              <a:ext uri="{FF2B5EF4-FFF2-40B4-BE49-F238E27FC236}">
                <a16:creationId xmlns:a16="http://schemas.microsoft.com/office/drawing/2014/main" id="{DCF0B95E-053D-3AD4-4155-EDEA4F81077E}"/>
              </a:ext>
            </a:extLst>
          </p:cNvPr>
          <p:cNvSpPr txBox="1">
            <a:spLocks/>
          </p:cNvSpPr>
          <p:nvPr/>
        </p:nvSpPr>
        <p:spPr>
          <a:xfrm>
            <a:off x="1524000" y="3902927"/>
            <a:ext cx="9895114" cy="558238"/>
          </a:xfrm>
          <a:prstGeom prst="rect">
            <a:avLst/>
          </a:prstGeom>
          <a:solidFill>
            <a:srgbClr val="0E1939"/>
          </a:solidFill>
        </p:spPr>
        <p:txBody>
          <a:bodyPr lIns="91440" tIns="45720" rIns="91440" bIns="45720" anchor="t"/>
          <a:lstStyle>
            <a:lvl1pPr marL="361950" indent="-361950"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1pPr>
            <a:lvl2pPr marL="715963" indent="-354013"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2pPr>
            <a:lvl3pPr marL="1077913" indent="-361950"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3pPr>
            <a:lvl4pPr marL="1431925" indent="-354013"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4pPr>
            <a:lvl5pPr marL="1793875" indent="-361950" algn="l" defTabSz="914400" rtl="0" eaLnBrk="1" latinLnBrk="0" hangingPunct="1">
              <a:lnSpc>
                <a:spcPct val="90000"/>
              </a:lnSpc>
              <a:spcBef>
                <a:spcPts val="0"/>
              </a:spcBef>
              <a:buFont typeface="Wingdings"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3200">
                <a:solidFill>
                  <a:schemeClr val="bg1"/>
                </a:solidFill>
                <a:latin typeface="Abadi"/>
              </a:rPr>
              <a:t>A Guide to the Use of Generative AI in Your Education</a:t>
            </a:r>
          </a:p>
        </p:txBody>
      </p:sp>
    </p:spTree>
    <p:extLst>
      <p:ext uri="{BB962C8B-B14F-4D97-AF65-F5344CB8AC3E}">
        <p14:creationId xmlns:p14="http://schemas.microsoft.com/office/powerpoint/2010/main" val="423064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FCD032-286C-E171-5E2D-DD756B246E0C}"/>
              </a:ext>
            </a:extLst>
          </p:cNvPr>
          <p:cNvSpPr txBox="1">
            <a:spLocks noGrp="1"/>
          </p:cNvSpPr>
          <p:nvPr>
            <p:ph type="title" idx="4294967295"/>
          </p:nvPr>
        </p:nvSpPr>
        <p:spPr>
          <a:xfrm>
            <a:off x="383430" y="547172"/>
            <a:ext cx="5969963" cy="13802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chemeClr val="tx1"/>
                </a:solidFill>
                <a:effectLst/>
                <a:uLnTx/>
                <a:uFillTx/>
                <a:latin typeface="Abadi" panose="020B0604020104020204" pitchFamily="34" charset="0"/>
                <a:ea typeface="+mj-ea"/>
                <a:cs typeface="+mj-cs"/>
              </a:rPr>
              <a:t>Can ChatGPT solve  physics problems?</a:t>
            </a:r>
            <a:endParaRPr kumimoji="0" lang="en-GB" sz="4400" b="1" i="0" u="none" strike="noStrike" kern="1200" cap="none" spc="0" normalizeH="0" baseline="0" noProof="0">
              <a:ln>
                <a:noFill/>
              </a:ln>
              <a:solidFill>
                <a:schemeClr val="tx1"/>
              </a:solidFill>
              <a:effectLst/>
              <a:uLnTx/>
              <a:uFillTx/>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9B3D1539-CD99-4AA5-79E9-C85D06021A97}"/>
              </a:ext>
            </a:extLst>
          </p:cNvPr>
          <p:cNvSpPr>
            <a:spLocks noGrp="1"/>
          </p:cNvSpPr>
          <p:nvPr>
            <p:ph sz="quarter" idx="11"/>
          </p:nvPr>
        </p:nvSpPr>
        <p:spPr>
          <a:xfrm>
            <a:off x="383430" y="2047376"/>
            <a:ext cx="5347949" cy="4384064"/>
          </a:xfrm>
        </p:spPr>
        <p:txBody>
          <a:bodyPr>
            <a:noAutofit/>
          </a:bodyPr>
          <a:lstStyle/>
          <a:p>
            <a:pPr>
              <a:spcAft>
                <a:spcPts val="1800"/>
              </a:spcAft>
              <a:buFont typeface="Wingdings" panose="05000000000000000000" pitchFamily="2" charset="2"/>
              <a:buChar char="§"/>
            </a:pPr>
            <a:r>
              <a:rPr lang="en-US" sz="2200"/>
              <a:t>Consider the following 2-part physics problem, what do you think of ChatGPT’s answer to the first part?</a:t>
            </a:r>
            <a:endParaRPr lang="en-US" sz="2200" b="0" i="0">
              <a:effectLst/>
            </a:endParaRPr>
          </a:p>
          <a:p>
            <a:pPr marL="0" indent="0">
              <a:spcAft>
                <a:spcPts val="600"/>
              </a:spcAft>
              <a:buNone/>
            </a:pPr>
            <a:r>
              <a:rPr lang="en-US" sz="2200" b="1" i="0">
                <a:effectLst/>
              </a:rPr>
              <a:t>(1) </a:t>
            </a:r>
            <a:r>
              <a:rPr lang="en-US" sz="2200" b="0" i="0">
                <a:effectLst/>
              </a:rPr>
              <a:t>If a deployment of stratospheric aerosol geoengineering adds 10 million tons of Sulphur to the stratosphere every year, and 10 million tons of </a:t>
            </a:r>
            <a:r>
              <a:rPr lang="en-US" sz="2200" b="0" i="0" err="1">
                <a:effectLst/>
              </a:rPr>
              <a:t>sulphur</a:t>
            </a:r>
            <a:r>
              <a:rPr lang="en-US" sz="2200" b="0" i="0">
                <a:effectLst/>
              </a:rPr>
              <a:t> is rained out per year, what is the average amount of </a:t>
            </a:r>
            <a:r>
              <a:rPr lang="en-US" sz="2200" b="0" i="0" err="1">
                <a:effectLst/>
              </a:rPr>
              <a:t>sulphur</a:t>
            </a:r>
            <a:r>
              <a:rPr lang="en-US" sz="2200" b="0" i="0">
                <a:effectLst/>
              </a:rPr>
              <a:t> deposited per unit area of the earth per year? </a:t>
            </a:r>
          </a:p>
          <a:p>
            <a:pPr marL="0" indent="0">
              <a:spcAft>
                <a:spcPts val="600"/>
              </a:spcAft>
              <a:buNone/>
            </a:pPr>
            <a:r>
              <a:rPr lang="en-US" sz="2200" b="1" i="0">
                <a:effectLst/>
              </a:rPr>
              <a:t>(2) </a:t>
            </a:r>
            <a:r>
              <a:rPr lang="en-US" sz="2200" b="0" i="0">
                <a:effectLst/>
              </a:rPr>
              <a:t>If the global average rainfall rate is 3 mm/day, how much </a:t>
            </a:r>
            <a:r>
              <a:rPr lang="en-US" sz="2200" b="0" i="0" err="1">
                <a:effectLst/>
              </a:rPr>
              <a:t>sulphur</a:t>
            </a:r>
            <a:r>
              <a:rPr lang="en-US" sz="2200" b="0" i="0">
                <a:effectLst/>
              </a:rPr>
              <a:t> would be added to each </a:t>
            </a:r>
            <a:r>
              <a:rPr lang="en-US" sz="2200" b="0" i="0" err="1">
                <a:effectLst/>
              </a:rPr>
              <a:t>litre</a:t>
            </a:r>
            <a:r>
              <a:rPr lang="en-US" sz="2200" b="0" i="0">
                <a:effectLst/>
              </a:rPr>
              <a:t> of rainfall?</a:t>
            </a:r>
          </a:p>
          <a:p>
            <a:pPr marL="0" indent="0">
              <a:buNone/>
            </a:pPr>
            <a:endParaRPr lang="en-US" sz="2200">
              <a:latin typeface="Abadi Extra Light" panose="020B0204020104020204" pitchFamily="34" charset="0"/>
            </a:endParaRPr>
          </a:p>
        </p:txBody>
      </p:sp>
      <p:sp>
        <p:nvSpPr>
          <p:cNvPr id="5" name="TextBox 4">
            <a:extLst>
              <a:ext uri="{FF2B5EF4-FFF2-40B4-BE49-F238E27FC236}">
                <a16:creationId xmlns:a16="http://schemas.microsoft.com/office/drawing/2014/main" id="{228B90E2-5E23-496D-A253-EE5104347E8A}"/>
              </a:ext>
            </a:extLst>
          </p:cNvPr>
          <p:cNvSpPr txBox="1"/>
          <p:nvPr/>
        </p:nvSpPr>
        <p:spPr>
          <a:xfrm>
            <a:off x="6096000" y="2047376"/>
            <a:ext cx="5720685" cy="2862322"/>
          </a:xfrm>
          <a:prstGeom prst="rect">
            <a:avLst/>
          </a:prstGeom>
          <a:solidFill>
            <a:schemeClr val="bg1"/>
          </a:solidFill>
        </p:spPr>
        <p:txBody>
          <a:bodyPr wrap="square">
            <a:spAutoFit/>
          </a:bodyPr>
          <a:lstStyle/>
          <a:p>
            <a:pPr algn="ctr"/>
            <a:r>
              <a:rPr lang="en-US" b="1" i="0">
                <a:effectLst/>
                <a:latin typeface="Bierstadt" panose="020B0004020202020204" pitchFamily="34" charset="0"/>
              </a:rPr>
              <a:t>Part 1 ChatGPT Answer</a:t>
            </a:r>
          </a:p>
          <a:p>
            <a:endParaRPr lang="en-US" b="1" i="0">
              <a:effectLst/>
              <a:latin typeface="Bierstadt" panose="020B0004020202020204" pitchFamily="34" charset="0"/>
            </a:endParaRPr>
          </a:p>
          <a:p>
            <a:r>
              <a:rPr lang="en-US" b="0" i="0">
                <a:effectLst/>
                <a:latin typeface="Bierstadt" panose="020B0004020202020204" pitchFamily="34" charset="0"/>
              </a:rPr>
              <a:t>To calculate the average amount of sulfur deposited per unit area of the Earth, we need to determine the net amount of sulfur added to the stratosphere. Since 10 million tons of sulfur are added each year, and 10 million tons are rained out per year, we can assume that the net addition is zero. Therefore, on average, there would be no additional sulfur deposition per unit area of the Earth due to this process.</a:t>
            </a:r>
          </a:p>
        </p:txBody>
      </p:sp>
    </p:spTree>
    <p:extLst>
      <p:ext uri="{BB962C8B-B14F-4D97-AF65-F5344CB8AC3E}">
        <p14:creationId xmlns:p14="http://schemas.microsoft.com/office/powerpoint/2010/main" val="20135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C27D7C-DCAA-1937-269D-24CCA3CB285E}"/>
              </a:ext>
            </a:extLst>
          </p:cNvPr>
          <p:cNvSpPr>
            <a:spLocks noGrp="1"/>
          </p:cNvSpPr>
          <p:nvPr>
            <p:ph type="title"/>
          </p:nvPr>
        </p:nvSpPr>
        <p:spPr>
          <a:xfrm>
            <a:off x="379562" y="589901"/>
            <a:ext cx="5384341" cy="1380226"/>
          </a:xfrm>
        </p:spPr>
        <p:txBody>
          <a:bodyPr>
            <a:noAutofit/>
          </a:bodyPr>
          <a:lstStyle/>
          <a:p>
            <a:r>
              <a:rPr lang="en-US">
                <a:latin typeface="Abadi" panose="020B0604020104020204" pitchFamily="34" charset="0"/>
              </a:rPr>
              <a:t>Can ChatGPT solve  physics problems? </a:t>
            </a:r>
            <a:r>
              <a:rPr lang="en-US">
                <a:solidFill>
                  <a:srgbClr val="B7E0E5"/>
                </a:solidFill>
                <a:latin typeface="Abadi" panose="020B0604020104020204" pitchFamily="34" charset="0"/>
              </a:rPr>
              <a:t>(2)</a:t>
            </a:r>
            <a:endParaRPr lang="en-GB">
              <a:solidFill>
                <a:srgbClr val="B7E0E5"/>
              </a:solidFill>
              <a:latin typeface="Abadi" panose="020B0604020104020204" pitchFamily="34" charset="0"/>
            </a:endParaRPr>
          </a:p>
        </p:txBody>
      </p:sp>
      <p:sp>
        <p:nvSpPr>
          <p:cNvPr id="12" name="Content Placeholder 2">
            <a:extLst>
              <a:ext uri="{FF2B5EF4-FFF2-40B4-BE49-F238E27FC236}">
                <a16:creationId xmlns:a16="http://schemas.microsoft.com/office/drawing/2014/main" id="{FBD80900-ECE3-8921-1FC5-6009C4479635}"/>
              </a:ext>
            </a:extLst>
          </p:cNvPr>
          <p:cNvSpPr>
            <a:spLocks noGrp="1"/>
          </p:cNvSpPr>
          <p:nvPr>
            <p:ph sz="quarter" idx="11"/>
          </p:nvPr>
        </p:nvSpPr>
        <p:spPr>
          <a:xfrm>
            <a:off x="118281" y="2069014"/>
            <a:ext cx="4958686" cy="4384064"/>
          </a:xfrm>
        </p:spPr>
        <p:txBody>
          <a:bodyPr>
            <a:noAutofit/>
          </a:bodyPr>
          <a:lstStyle/>
          <a:p>
            <a:pPr>
              <a:spcAft>
                <a:spcPts val="1800"/>
              </a:spcAft>
              <a:buFont typeface="Arial" panose="020B0604020202020204" pitchFamily="34" charset="0"/>
              <a:buChar char="•"/>
            </a:pPr>
            <a:r>
              <a:rPr lang="en-US" sz="2200"/>
              <a:t>Review the answer to the second part, can you identify any issues with its solution? </a:t>
            </a:r>
            <a:endParaRPr lang="en-US" sz="2200" b="0" i="0">
              <a:effectLst/>
            </a:endParaRPr>
          </a:p>
          <a:p>
            <a:pPr marL="0" indent="0">
              <a:spcAft>
                <a:spcPts val="600"/>
              </a:spcAft>
              <a:buNone/>
            </a:pPr>
            <a:r>
              <a:rPr lang="en-US" sz="2200" b="1" i="0">
                <a:effectLst/>
              </a:rPr>
              <a:t>(1) </a:t>
            </a:r>
            <a:r>
              <a:rPr lang="en-US" sz="2200" b="0" i="0">
                <a:effectLst/>
              </a:rPr>
              <a:t>If a deployment of stratospheric aerosol geoengineering adds 10 million tons of Sulphur to the stratosphere every year, and 10 million tons of </a:t>
            </a:r>
            <a:r>
              <a:rPr lang="en-US" sz="2200" b="0" i="0" err="1">
                <a:effectLst/>
              </a:rPr>
              <a:t>sulphur</a:t>
            </a:r>
            <a:r>
              <a:rPr lang="en-US" sz="2200" b="0" i="0">
                <a:effectLst/>
              </a:rPr>
              <a:t> is rained out per year, what is the average amount of </a:t>
            </a:r>
            <a:r>
              <a:rPr lang="en-US" sz="2200" b="0" i="0" err="1">
                <a:effectLst/>
              </a:rPr>
              <a:t>sulphur</a:t>
            </a:r>
            <a:r>
              <a:rPr lang="en-US" sz="2200" b="0" i="0">
                <a:effectLst/>
              </a:rPr>
              <a:t> deposited per unit area of the earth per year? </a:t>
            </a:r>
          </a:p>
          <a:p>
            <a:pPr marL="0" indent="0">
              <a:spcAft>
                <a:spcPts val="600"/>
              </a:spcAft>
              <a:buNone/>
            </a:pPr>
            <a:r>
              <a:rPr lang="en-US" sz="2200" b="1" i="0">
                <a:effectLst/>
              </a:rPr>
              <a:t>(2) </a:t>
            </a:r>
            <a:r>
              <a:rPr lang="en-US" sz="2200" b="0" i="0">
                <a:effectLst/>
              </a:rPr>
              <a:t>If the global average rainfall rate is 3 mm/day, how much </a:t>
            </a:r>
            <a:r>
              <a:rPr lang="en-US" sz="2200" b="0" i="0" err="1">
                <a:effectLst/>
              </a:rPr>
              <a:t>sulphur</a:t>
            </a:r>
            <a:r>
              <a:rPr lang="en-US" sz="2200" b="0" i="0">
                <a:effectLst/>
              </a:rPr>
              <a:t> would be added to each </a:t>
            </a:r>
            <a:r>
              <a:rPr lang="en-US" sz="2200" b="0" i="0" err="1">
                <a:effectLst/>
              </a:rPr>
              <a:t>litre</a:t>
            </a:r>
            <a:r>
              <a:rPr lang="en-US" sz="2200" b="0" i="0">
                <a:effectLst/>
              </a:rPr>
              <a:t> of rainfall?</a:t>
            </a:r>
          </a:p>
          <a:p>
            <a:pPr marL="0" indent="0">
              <a:buNone/>
            </a:pPr>
            <a:endParaRPr lang="en-US" sz="2200">
              <a:latin typeface="Abadi Extra Light" panose="020B0204020104020204" pitchFamily="34" charset="0"/>
            </a:endParaRPr>
          </a:p>
        </p:txBody>
      </p:sp>
      <p:sp>
        <p:nvSpPr>
          <p:cNvPr id="5" name="TextBox 4">
            <a:extLst>
              <a:ext uri="{FF2B5EF4-FFF2-40B4-BE49-F238E27FC236}">
                <a16:creationId xmlns:a16="http://schemas.microsoft.com/office/drawing/2014/main" id="{228B90E2-5E23-496D-A253-EE5104347E8A}"/>
              </a:ext>
            </a:extLst>
          </p:cNvPr>
          <p:cNvSpPr txBox="1"/>
          <p:nvPr/>
        </p:nvSpPr>
        <p:spPr>
          <a:xfrm>
            <a:off x="5177051" y="788863"/>
            <a:ext cx="6896668" cy="6001643"/>
          </a:xfrm>
          <a:prstGeom prst="rect">
            <a:avLst/>
          </a:prstGeom>
          <a:solidFill>
            <a:schemeClr val="bg1"/>
          </a:solidFill>
        </p:spPr>
        <p:txBody>
          <a:bodyPr wrap="square">
            <a:spAutoFit/>
          </a:bodyPr>
          <a:lstStyle/>
          <a:p>
            <a:pPr algn="ctr" fontAlgn="base"/>
            <a:r>
              <a:rPr lang="en-US" sz="1600" b="1" i="0">
                <a:effectLst/>
                <a:latin typeface="Bierstadt" panose="020B0004020202020204" pitchFamily="34" charset="0"/>
              </a:rPr>
              <a:t>Part 2 ChatGPT Answer</a:t>
            </a:r>
          </a:p>
          <a:p>
            <a:pPr algn="ctr" fontAlgn="base"/>
            <a:endParaRPr lang="en-US" sz="1600" b="1" i="0">
              <a:effectLst/>
              <a:latin typeface="Bierstadt" panose="020B0004020202020204" pitchFamily="34" charset="0"/>
            </a:endParaRPr>
          </a:p>
          <a:p>
            <a:pPr algn="l" fontAlgn="base">
              <a:buFont typeface="+mj-lt"/>
              <a:buAutoNum type="arabicPeriod"/>
            </a:pPr>
            <a:r>
              <a:rPr lang="en-US" sz="1600" b="1" i="0">
                <a:effectLst/>
                <a:latin typeface="Bierstadt" panose="020B0004020202020204" pitchFamily="34" charset="0"/>
              </a:rPr>
              <a:t>Determine the total amount of rainfall per year:</a:t>
            </a:r>
          </a:p>
          <a:p>
            <a:pPr algn="l" fontAlgn="base"/>
            <a:r>
              <a:rPr lang="en-US" sz="1600" b="0" i="0">
                <a:effectLst/>
                <a:latin typeface="Bierstadt" panose="020B0004020202020204" pitchFamily="34" charset="0"/>
              </a:rPr>
              <a:t>Average rainfall rate = 3 mm/day</a:t>
            </a:r>
          </a:p>
          <a:p>
            <a:pPr algn="l" fontAlgn="base"/>
            <a:r>
              <a:rPr lang="en-US" sz="1600" b="0" i="0">
                <a:effectLst/>
                <a:latin typeface="Bierstadt" panose="020B0004020202020204" pitchFamily="34" charset="0"/>
              </a:rPr>
              <a:t>There are 365 days in a year.</a:t>
            </a:r>
          </a:p>
          <a:p>
            <a:pPr algn="l" fontAlgn="base"/>
            <a:r>
              <a:rPr lang="en-US" sz="1600" b="0" i="0">
                <a:effectLst/>
                <a:latin typeface="Bierstadt" panose="020B0004020202020204" pitchFamily="34" charset="0"/>
              </a:rPr>
              <a:t>Total rainfall per year = (3 mm/day) * (365 days/year)</a:t>
            </a:r>
          </a:p>
          <a:p>
            <a:pPr algn="l" fontAlgn="base"/>
            <a:r>
              <a:rPr lang="en-US" sz="1600" b="0" i="0">
                <a:effectLst/>
                <a:latin typeface="Bierstadt" panose="020B0004020202020204" pitchFamily="34" charset="0"/>
              </a:rPr>
              <a:t>= 1,095 mm/year</a:t>
            </a:r>
          </a:p>
          <a:p>
            <a:pPr algn="l">
              <a:buFont typeface="+mj-lt"/>
              <a:buAutoNum type="arabicPeriod" startAt="2"/>
            </a:pPr>
            <a:r>
              <a:rPr lang="en-US" sz="1600" b="1" i="0">
                <a:effectLst/>
                <a:latin typeface="Bierstadt" panose="020B0004020202020204" pitchFamily="34" charset="0"/>
              </a:rPr>
              <a:t>Convert the total rainfall from millimeters to meters:</a:t>
            </a:r>
          </a:p>
          <a:p>
            <a:pPr algn="l" fontAlgn="base"/>
            <a:r>
              <a:rPr lang="en-US" sz="1600" b="0" i="0">
                <a:effectLst/>
                <a:latin typeface="Bierstadt" panose="020B0004020202020204" pitchFamily="34" charset="0"/>
              </a:rPr>
              <a:t>1 meter = 1,000 millimeters</a:t>
            </a:r>
          </a:p>
          <a:p>
            <a:pPr algn="l" fontAlgn="base"/>
            <a:r>
              <a:rPr lang="en-US" sz="1600" b="0" i="0">
                <a:effectLst/>
                <a:latin typeface="Bierstadt" panose="020B0004020202020204" pitchFamily="34" charset="0"/>
              </a:rPr>
              <a:t>Total rainfall per year = 1,095 mm/year / 1,000</a:t>
            </a:r>
          </a:p>
          <a:p>
            <a:pPr algn="l" fontAlgn="base"/>
            <a:r>
              <a:rPr lang="en-US" sz="1600" b="0" i="0">
                <a:effectLst/>
                <a:latin typeface="Bierstadt" panose="020B0004020202020204" pitchFamily="34" charset="0"/>
              </a:rPr>
              <a:t>= 1.095 meters/year</a:t>
            </a:r>
          </a:p>
          <a:p>
            <a:pPr algn="l">
              <a:buFont typeface="+mj-lt"/>
              <a:buAutoNum type="arabicPeriod" startAt="3"/>
            </a:pPr>
            <a:r>
              <a:rPr lang="en-US" sz="1600" b="1" i="0">
                <a:effectLst/>
                <a:latin typeface="Bierstadt" panose="020B0004020202020204" pitchFamily="34" charset="0"/>
              </a:rPr>
              <a:t>Calculate the volume of rainfall per year:</a:t>
            </a:r>
          </a:p>
          <a:p>
            <a:pPr algn="l" fontAlgn="base"/>
            <a:r>
              <a:rPr lang="en-US" sz="1600" b="0" i="0">
                <a:effectLst/>
                <a:latin typeface="Bierstadt" panose="020B0004020202020204" pitchFamily="34" charset="0"/>
              </a:rPr>
              <a:t>The surface area of the Earth is approximately 510 million square kilometers.</a:t>
            </a:r>
          </a:p>
          <a:p>
            <a:pPr algn="l" fontAlgn="base"/>
            <a:r>
              <a:rPr lang="en-US" sz="1600" b="0" i="0">
                <a:effectLst/>
                <a:latin typeface="Bierstadt" panose="020B0004020202020204" pitchFamily="34" charset="0"/>
              </a:rPr>
              <a:t>Total volume of rainfall per year = (1.095 meters/year) * (510 million square kilometers)</a:t>
            </a:r>
          </a:p>
          <a:p>
            <a:pPr algn="l">
              <a:buFont typeface="+mj-lt"/>
              <a:buAutoNum type="arabicPeriod" startAt="4"/>
            </a:pPr>
            <a:r>
              <a:rPr lang="en-US" sz="1600" b="1" i="0">
                <a:effectLst/>
                <a:latin typeface="Bierstadt" panose="020B0004020202020204" pitchFamily="34" charset="0"/>
              </a:rPr>
              <a:t>Convert the volume of rainfall from cubic meters to liters:</a:t>
            </a:r>
          </a:p>
          <a:p>
            <a:pPr algn="l" fontAlgn="base"/>
            <a:r>
              <a:rPr lang="en-US" sz="1600" b="0" i="0">
                <a:effectLst/>
                <a:latin typeface="Bierstadt" panose="020B0004020202020204" pitchFamily="34" charset="0"/>
              </a:rPr>
              <a:t>1 cubic meter = 1,000 liters</a:t>
            </a:r>
          </a:p>
          <a:p>
            <a:pPr algn="l" fontAlgn="base"/>
            <a:r>
              <a:rPr lang="en-US" sz="1600" b="0" i="0">
                <a:effectLst/>
                <a:latin typeface="Bierstadt" panose="020B0004020202020204" pitchFamily="34" charset="0"/>
              </a:rPr>
              <a:t>Total volume of rainfall per year = (1.095 meters/year) * (510 million square kilometers) * (1 billion liters/cubic meter)</a:t>
            </a:r>
          </a:p>
          <a:p>
            <a:pPr algn="l" fontAlgn="base"/>
            <a:r>
              <a:rPr lang="en-US" sz="1600" i="0">
                <a:effectLst/>
                <a:latin typeface="Bierstadt" panose="020B0004020202020204" pitchFamily="34" charset="0"/>
              </a:rPr>
              <a:t>= 558.45 billion liters/year</a:t>
            </a:r>
            <a:br>
              <a:rPr lang="en-US" sz="1600" i="0">
                <a:effectLst/>
                <a:latin typeface="Bierstadt" panose="020B0004020202020204" pitchFamily="34" charset="0"/>
              </a:rPr>
            </a:br>
            <a:r>
              <a:rPr lang="en-US" sz="1600" b="1" i="0">
                <a:effectLst/>
                <a:latin typeface="Bierstadt" panose="020B0004020202020204" pitchFamily="34" charset="0"/>
              </a:rPr>
              <a:t>5. Determine the amount of sulfur added to each liter of rainfall:</a:t>
            </a:r>
          </a:p>
          <a:p>
            <a:pPr algn="l" fontAlgn="base"/>
            <a:r>
              <a:rPr lang="en-US" sz="1600" b="0" i="0">
                <a:effectLst/>
                <a:latin typeface="Bierstadt" panose="020B0004020202020204" pitchFamily="34" charset="0"/>
              </a:rPr>
              <a:t>Total sulfur added per year = 10 million tons</a:t>
            </a:r>
          </a:p>
          <a:p>
            <a:pPr algn="l" fontAlgn="base"/>
            <a:r>
              <a:rPr lang="en-US" sz="1600" b="0" i="0">
                <a:effectLst/>
                <a:latin typeface="Bierstadt" panose="020B0004020202020204" pitchFamily="34" charset="0"/>
              </a:rPr>
              <a:t>Amount of sulfur added to each liter of rainfall = (10 million tons) / (558.45 billion liters/year)</a:t>
            </a:r>
          </a:p>
        </p:txBody>
      </p:sp>
    </p:spTree>
    <p:extLst>
      <p:ext uri="{BB962C8B-B14F-4D97-AF65-F5344CB8AC3E}">
        <p14:creationId xmlns:p14="http://schemas.microsoft.com/office/powerpoint/2010/main" val="4261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E40D6-8665-6786-027D-5901B750FCAE}"/>
              </a:ext>
            </a:extLst>
          </p:cNvPr>
          <p:cNvSpPr/>
          <p:nvPr/>
        </p:nvSpPr>
        <p:spPr>
          <a:xfrm>
            <a:off x="1" y="462987"/>
            <a:ext cx="12192000" cy="6395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87E4708E-3874-B1B8-8EEA-149F75324BEA}"/>
              </a:ext>
            </a:extLst>
          </p:cNvPr>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r="-3"/>
          <a:stretch/>
        </p:blipFill>
        <p:spPr>
          <a:xfrm>
            <a:off x="0" y="462987"/>
            <a:ext cx="12188930" cy="6395013"/>
          </a:xfrm>
          <a:prstGeom prst="rect">
            <a:avLst/>
          </a:prstGeom>
          <a:solidFill>
            <a:srgbClr val="0E1939"/>
          </a:solidFill>
        </p:spPr>
      </p:pic>
      <p:sp>
        <p:nvSpPr>
          <p:cNvPr id="9" name="Title 3">
            <a:extLst>
              <a:ext uri="{FF2B5EF4-FFF2-40B4-BE49-F238E27FC236}">
                <a16:creationId xmlns:a16="http://schemas.microsoft.com/office/drawing/2014/main" id="{64AE0FEB-6D85-D9E2-A2A9-36F5A82F12B7}"/>
              </a:ext>
            </a:extLst>
          </p:cNvPr>
          <p:cNvSpPr txBox="1">
            <a:spLocks noGrp="1"/>
          </p:cNvSpPr>
          <p:nvPr>
            <p:ph type="title" idx="4294967295"/>
          </p:nvPr>
        </p:nvSpPr>
        <p:spPr>
          <a:xfrm>
            <a:off x="359079" y="3777881"/>
            <a:ext cx="9144000" cy="2387600"/>
          </a:xfrm>
          <a:prstGeom prst="rect">
            <a:avLst/>
          </a:prstGeom>
          <a:solidFill>
            <a:srgbClr val="0E1939"/>
          </a:solid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a:ln>
                  <a:noFill/>
                </a:ln>
                <a:solidFill>
                  <a:schemeClr val="bg1"/>
                </a:solidFill>
                <a:effectLst/>
                <a:uLnTx/>
                <a:uFillTx/>
                <a:latin typeface="Abadi"/>
                <a:ea typeface="+mj-ea"/>
                <a:cs typeface="+mj-cs"/>
              </a:rPr>
              <a:t>3. What are UCL’s rules on academic integrity and AI?</a:t>
            </a:r>
          </a:p>
        </p:txBody>
      </p:sp>
    </p:spTree>
    <p:extLst>
      <p:ext uri="{BB962C8B-B14F-4D97-AF65-F5344CB8AC3E}">
        <p14:creationId xmlns:p14="http://schemas.microsoft.com/office/powerpoint/2010/main" val="132867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DF00-2F43-F5AB-7562-1B7257348787}"/>
              </a:ext>
            </a:extLst>
          </p:cNvPr>
          <p:cNvSpPr>
            <a:spLocks noGrp="1"/>
          </p:cNvSpPr>
          <p:nvPr>
            <p:ph type="title"/>
          </p:nvPr>
        </p:nvSpPr>
        <p:spPr/>
        <p:txBody>
          <a:bodyPr/>
          <a:lstStyle/>
          <a:p>
            <a:r>
              <a:rPr lang="en-GB"/>
              <a:t>AI and Assessments</a:t>
            </a:r>
          </a:p>
        </p:txBody>
      </p:sp>
      <p:sp>
        <p:nvSpPr>
          <p:cNvPr id="3" name="Content Placeholder 2">
            <a:extLst>
              <a:ext uri="{FF2B5EF4-FFF2-40B4-BE49-F238E27FC236}">
                <a16:creationId xmlns:a16="http://schemas.microsoft.com/office/drawing/2014/main" id="{9C4CC05F-3E96-8435-C8FF-5039008E59A8}"/>
              </a:ext>
            </a:extLst>
          </p:cNvPr>
          <p:cNvSpPr>
            <a:spLocks noGrp="1"/>
          </p:cNvSpPr>
          <p:nvPr>
            <p:ph sz="quarter" idx="11"/>
          </p:nvPr>
        </p:nvSpPr>
        <p:spPr>
          <a:xfrm>
            <a:off x="495676" y="1674072"/>
            <a:ext cx="11316762" cy="4828328"/>
          </a:xfrm>
        </p:spPr>
        <p:txBody>
          <a:bodyPr>
            <a:noAutofit/>
          </a:bodyPr>
          <a:lstStyle/>
          <a:p>
            <a:pPr marL="0" indent="0">
              <a:lnSpc>
                <a:spcPct val="100000"/>
              </a:lnSpc>
              <a:spcBef>
                <a:spcPts val="900"/>
              </a:spcBef>
              <a:buNone/>
            </a:pPr>
            <a:r>
              <a:rPr lang="en-GB" sz="2000"/>
              <a:t>UCL has developed three categories to provide guidance for when and how students can use generative AI in their assessments. Each category describes a general approach with examples. You are free to adapt these categories, offer additional clarification, and include different examples. The three categories are:</a:t>
            </a:r>
          </a:p>
          <a:p>
            <a:pPr marL="1692275" indent="-1601788">
              <a:lnSpc>
                <a:spcPct val="100000"/>
              </a:lnSpc>
              <a:spcBef>
                <a:spcPts val="900"/>
              </a:spcBef>
              <a:buNone/>
            </a:pPr>
            <a:r>
              <a:rPr lang="en-GB" sz="2000" b="1"/>
              <a:t>Category 1</a:t>
            </a:r>
            <a:r>
              <a:rPr lang="en-GB" sz="2000"/>
              <a:t>:	Students are not allowed to use generative AI for their assessment beyond what is specified in the </a:t>
            </a:r>
            <a:r>
              <a:rPr lang="en-GB" sz="2000" i="0" u="none" strike="noStrike">
                <a:solidFill>
                  <a:srgbClr val="000000"/>
                </a:solidFill>
                <a:effectLst/>
                <a:hlinkClick r:id="rId2"/>
              </a:rPr>
              <a:t>UCL Academic Manual (9.2.2b)</a:t>
            </a:r>
            <a:r>
              <a:rPr lang="en-GB" sz="2000"/>
              <a:t>.</a:t>
            </a:r>
          </a:p>
          <a:p>
            <a:pPr marL="1692275" indent="-1601788">
              <a:lnSpc>
                <a:spcPct val="100000"/>
              </a:lnSpc>
              <a:spcBef>
                <a:spcPts val="900"/>
              </a:spcBef>
              <a:buNone/>
            </a:pPr>
            <a:r>
              <a:rPr lang="en-GB" sz="2000" b="1"/>
              <a:t>Category 2</a:t>
            </a:r>
            <a:r>
              <a:rPr lang="en-GB" sz="2000"/>
              <a:t>:	Students </a:t>
            </a:r>
            <a:r>
              <a:rPr lang="en-GB" sz="2000">
                <a:solidFill>
                  <a:srgbClr val="000000"/>
                </a:solidFill>
              </a:rPr>
              <a:t>are permitted to use generative AI tools for specific purposes to assist with their assessment.</a:t>
            </a:r>
          </a:p>
          <a:p>
            <a:pPr marL="1692275" indent="-1601788">
              <a:lnSpc>
                <a:spcPct val="100000"/>
              </a:lnSpc>
              <a:spcBef>
                <a:spcPts val="900"/>
              </a:spcBef>
              <a:buNone/>
            </a:pPr>
            <a:r>
              <a:rPr lang="en-GB" sz="2000" b="1">
                <a:solidFill>
                  <a:srgbClr val="000000"/>
                </a:solidFill>
              </a:rPr>
              <a:t>Category 3</a:t>
            </a:r>
            <a:r>
              <a:rPr lang="en-GB" sz="2000">
                <a:solidFill>
                  <a:srgbClr val="000000"/>
                </a:solidFill>
              </a:rPr>
              <a:t>:	Generative AI is an integral part of the assessment and students are supported and encouraged to use it extensively. </a:t>
            </a:r>
            <a:endParaRPr lang="en-GB" sz="2000"/>
          </a:p>
          <a:p>
            <a:pPr marL="0" indent="0">
              <a:lnSpc>
                <a:spcPct val="100000"/>
              </a:lnSpc>
              <a:spcBef>
                <a:spcPts val="900"/>
              </a:spcBef>
              <a:buNone/>
            </a:pPr>
            <a:r>
              <a:rPr lang="en-GB" sz="2000"/>
              <a:t>Departments and/or module leaders will need to decide which category to employ for their assessments in advance. This should be communicated to students in a standardised manner. Assessment cover sheets could include a statement for students to declare “I have read, understood and abided by the restrictions on the use of generative AI for this assignment.”</a:t>
            </a:r>
          </a:p>
        </p:txBody>
      </p:sp>
    </p:spTree>
    <p:extLst>
      <p:ext uri="{BB962C8B-B14F-4D97-AF65-F5344CB8AC3E}">
        <p14:creationId xmlns:p14="http://schemas.microsoft.com/office/powerpoint/2010/main" val="4250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D0A-CBBC-5E69-DCA8-FC655333BD35}"/>
              </a:ext>
            </a:extLst>
          </p:cNvPr>
          <p:cNvSpPr>
            <a:spLocks noGrp="1"/>
          </p:cNvSpPr>
          <p:nvPr>
            <p:ph type="title"/>
          </p:nvPr>
        </p:nvSpPr>
        <p:spPr/>
        <p:txBody>
          <a:bodyPr/>
          <a:lstStyle/>
          <a:p>
            <a:r>
              <a:rPr lang="en-GB">
                <a:latin typeface="Abadi"/>
              </a:rPr>
              <a:t>Category 1</a:t>
            </a:r>
          </a:p>
        </p:txBody>
      </p:sp>
      <p:sp>
        <p:nvSpPr>
          <p:cNvPr id="3" name="Content Placeholder 2">
            <a:extLst>
              <a:ext uri="{FF2B5EF4-FFF2-40B4-BE49-F238E27FC236}">
                <a16:creationId xmlns:a16="http://schemas.microsoft.com/office/drawing/2014/main" id="{91681826-FE2E-BBCE-06F2-94A9ECBB07BD}"/>
              </a:ext>
            </a:extLst>
          </p:cNvPr>
          <p:cNvSpPr>
            <a:spLocks noGrp="1"/>
          </p:cNvSpPr>
          <p:nvPr>
            <p:ph sz="quarter" idx="11"/>
          </p:nvPr>
        </p:nvSpPr>
        <p:spPr>
          <a:xfrm>
            <a:off x="379562" y="1643580"/>
            <a:ext cx="11030559" cy="4834062"/>
          </a:xfrm>
        </p:spPr>
        <p:txBody>
          <a:bodyPr vert="horz" lIns="91440" tIns="45720" rIns="91440" bIns="45720" rtlCol="0" anchor="t">
            <a:noAutofit/>
          </a:bodyPr>
          <a:lstStyle/>
          <a:p>
            <a:pPr marL="0" indent="0">
              <a:lnSpc>
                <a:spcPct val="100000"/>
              </a:lnSpc>
              <a:spcAft>
                <a:spcPts val="600"/>
              </a:spcAft>
              <a:buNone/>
            </a:pPr>
            <a:r>
              <a:rPr lang="en-GB" sz="3200" b="1">
                <a:solidFill>
                  <a:srgbClr val="000000"/>
                </a:solidFill>
                <a:latin typeface="Abadi"/>
              </a:rPr>
              <a:t>Students are not allowed to use generative AI for their assessment.</a:t>
            </a:r>
            <a:endParaRPr lang="en-GB" sz="3200">
              <a:solidFill>
                <a:srgbClr val="000000"/>
              </a:solidFill>
            </a:endParaRPr>
          </a:p>
          <a:p>
            <a:pPr marL="0" indent="0">
              <a:lnSpc>
                <a:spcPct val="100000"/>
              </a:lnSpc>
              <a:spcAft>
                <a:spcPts val="600"/>
              </a:spcAft>
              <a:buNone/>
            </a:pPr>
            <a:r>
              <a:rPr lang="en-GB" sz="2000">
                <a:solidFill>
                  <a:srgbClr val="000000"/>
                </a:solidFill>
                <a:latin typeface="Abadi"/>
              </a:rPr>
              <a:t>This category is for assessments demonstrating foundation level skills such as independently developing critical thinking skills, and applying knowledge or demonstrating fundamental skills that will be required throughout the programme. </a:t>
            </a:r>
            <a:endParaRPr lang="en-GB">
              <a:solidFill>
                <a:srgbClr val="000000"/>
              </a:solidFill>
            </a:endParaRPr>
          </a:p>
          <a:p>
            <a:pPr marL="0" indent="0">
              <a:lnSpc>
                <a:spcPct val="100000"/>
              </a:lnSpc>
              <a:spcAft>
                <a:spcPts val="600"/>
              </a:spcAft>
              <a:buNone/>
            </a:pPr>
            <a:r>
              <a:rPr lang="en-GB" sz="2000" i="0">
                <a:solidFill>
                  <a:srgbClr val="000000"/>
                </a:solidFill>
                <a:effectLst/>
                <a:latin typeface="Abadi"/>
              </a:rPr>
              <a:t>You are </a:t>
            </a:r>
            <a:r>
              <a:rPr lang="en-GB" sz="2000" i="0" u="sng">
                <a:solidFill>
                  <a:srgbClr val="000000"/>
                </a:solidFill>
                <a:effectLst/>
                <a:latin typeface="Abadi"/>
              </a:rPr>
              <a:t>not</a:t>
            </a:r>
            <a:r>
              <a:rPr lang="en-GB" sz="2000" i="0">
                <a:solidFill>
                  <a:srgbClr val="000000"/>
                </a:solidFill>
                <a:effectLst/>
                <a:latin typeface="Abadi"/>
              </a:rPr>
              <a:t> permitted to use AI tools for </a:t>
            </a:r>
            <a:r>
              <a:rPr lang="en-GB" sz="2000">
                <a:solidFill>
                  <a:srgbClr val="000000"/>
                </a:solidFill>
                <a:latin typeface="Abadi"/>
              </a:rPr>
              <a:t>your </a:t>
            </a:r>
            <a:r>
              <a:rPr lang="en-GB" sz="2000" i="0">
                <a:solidFill>
                  <a:srgbClr val="000000"/>
                </a:solidFill>
                <a:effectLst/>
                <a:latin typeface="Abadi"/>
              </a:rPr>
              <a:t>assessment beyond the areas permitted by the </a:t>
            </a:r>
            <a:r>
              <a:rPr lang="en-GB" sz="2000" i="0" u="none" strike="noStrike">
                <a:solidFill>
                  <a:srgbClr val="000000"/>
                </a:solidFill>
                <a:effectLst/>
                <a:latin typeface="Abadi"/>
                <a:hlinkClick r:id="rId2"/>
              </a:rPr>
              <a:t>UCL Academic Manual (9.2.2b)</a:t>
            </a:r>
            <a:r>
              <a:rPr lang="en-GB" sz="2000" i="0">
                <a:solidFill>
                  <a:srgbClr val="000000"/>
                </a:solidFill>
                <a:effectLst/>
                <a:latin typeface="Abadi"/>
              </a:rPr>
              <a:t> or in specified exceptions for students with a Statement of Reasonable Adjustment (</a:t>
            </a:r>
            <a:r>
              <a:rPr lang="en-GB" sz="2000" i="0" err="1">
                <a:solidFill>
                  <a:srgbClr val="000000"/>
                </a:solidFill>
                <a:effectLst/>
                <a:latin typeface="Abadi"/>
              </a:rPr>
              <a:t>SoRA</a:t>
            </a:r>
            <a:r>
              <a:rPr lang="en-GB" sz="2000" i="0">
                <a:solidFill>
                  <a:srgbClr val="000000"/>
                </a:solidFill>
                <a:effectLst/>
                <a:latin typeface="Abadi"/>
              </a:rPr>
              <a:t>).</a:t>
            </a:r>
            <a:endParaRPr lang="en-GB">
              <a:solidFill>
                <a:srgbClr val="000000"/>
              </a:solidFill>
            </a:endParaRPr>
          </a:p>
          <a:p>
            <a:pPr marL="0" indent="0">
              <a:lnSpc>
                <a:spcPct val="100000"/>
              </a:lnSpc>
              <a:spcAft>
                <a:spcPts val="600"/>
              </a:spcAft>
              <a:buNone/>
            </a:pPr>
            <a:r>
              <a:rPr lang="en-GB" sz="2000">
                <a:solidFill>
                  <a:srgbClr val="000000"/>
                </a:solidFill>
                <a:latin typeface="Abadi"/>
                <a:hlinkClick r:id="rId2">
                  <a:extLst>
                    <a:ext uri="{A12FA001-AC4F-418D-AE19-62706E023703}">
                      <ahyp:hlinkClr xmlns:ahyp="http://schemas.microsoft.com/office/drawing/2018/hyperlinkcolor" val="tx"/>
                    </a:ext>
                  </a:extLst>
                </a:hlinkClick>
              </a:rPr>
              <a:t>UCL Academic Manual (9.2.2b)</a:t>
            </a:r>
            <a:r>
              <a:rPr lang="en-GB" sz="2000">
                <a:solidFill>
                  <a:srgbClr val="000000"/>
                </a:solidFill>
                <a:latin typeface="Abadi"/>
              </a:rPr>
              <a:t> permits students to use software to check areas of academic writing such as structure, grammar, spelling, punctuation, and language translation. However, this may be considered Academic Misconduct if substantive changes to content have been made by the software, or in cases of language translation if the student is being assessed on their ability to translate or use a language other than English. </a:t>
            </a:r>
            <a:endParaRPr lang="en-GB" sz="2000">
              <a:solidFill>
                <a:srgbClr val="000000"/>
              </a:solidFill>
            </a:endParaRPr>
          </a:p>
        </p:txBody>
      </p:sp>
    </p:spTree>
    <p:extLst>
      <p:ext uri="{BB962C8B-B14F-4D97-AF65-F5344CB8AC3E}">
        <p14:creationId xmlns:p14="http://schemas.microsoft.com/office/powerpoint/2010/main" val="29770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D0A-CBBC-5E69-DCA8-FC655333BD35}"/>
              </a:ext>
            </a:extLst>
          </p:cNvPr>
          <p:cNvSpPr>
            <a:spLocks noGrp="1"/>
          </p:cNvSpPr>
          <p:nvPr>
            <p:ph type="title"/>
          </p:nvPr>
        </p:nvSpPr>
        <p:spPr>
          <a:xfrm>
            <a:off x="379562" y="845389"/>
            <a:ext cx="11696481" cy="1380226"/>
          </a:xfrm>
        </p:spPr>
        <p:txBody>
          <a:bodyPr>
            <a:normAutofit/>
          </a:bodyPr>
          <a:lstStyle/>
          <a:p>
            <a:r>
              <a:rPr lang="en-GB">
                <a:latin typeface="Abadi"/>
              </a:rPr>
              <a:t>Category 2 </a:t>
            </a:r>
          </a:p>
        </p:txBody>
      </p:sp>
      <p:sp>
        <p:nvSpPr>
          <p:cNvPr id="3" name="Content Placeholder 2">
            <a:extLst>
              <a:ext uri="{FF2B5EF4-FFF2-40B4-BE49-F238E27FC236}">
                <a16:creationId xmlns:a16="http://schemas.microsoft.com/office/drawing/2014/main" id="{91681826-FE2E-BBCE-06F2-94A9ECBB07BD}"/>
              </a:ext>
            </a:extLst>
          </p:cNvPr>
          <p:cNvSpPr>
            <a:spLocks noGrp="1"/>
          </p:cNvSpPr>
          <p:nvPr>
            <p:ph sz="quarter" idx="11"/>
          </p:nvPr>
        </p:nvSpPr>
        <p:spPr>
          <a:xfrm>
            <a:off x="379562" y="1852589"/>
            <a:ext cx="11096820" cy="4447569"/>
          </a:xfrm>
        </p:spPr>
        <p:txBody>
          <a:bodyPr vert="horz" lIns="91440" tIns="45720" rIns="91440" bIns="45720" rtlCol="0" anchor="t">
            <a:noAutofit/>
          </a:bodyPr>
          <a:lstStyle/>
          <a:p>
            <a:pPr marL="57150" indent="0">
              <a:buNone/>
            </a:pPr>
            <a:r>
              <a:rPr lang="en-GB" sz="3200" b="1" kern="100">
                <a:latin typeface="Abadi"/>
                <a:cs typeface="Arial"/>
              </a:rPr>
              <a:t>Students are permitted to use generative AI tools for specific purposes to assist with their assessment.</a:t>
            </a:r>
            <a:endParaRPr lang="en-GB" sz="3200" kern="100">
              <a:latin typeface="Abadi"/>
              <a:cs typeface="Arial"/>
            </a:endParaRPr>
          </a:p>
          <a:p>
            <a:pPr marL="0" indent="0">
              <a:lnSpc>
                <a:spcPct val="100000"/>
              </a:lnSpc>
              <a:spcAft>
                <a:spcPts val="800"/>
              </a:spcAft>
              <a:buNone/>
            </a:pPr>
            <a:endParaRPr lang="en-GB" sz="2000" kern="100">
              <a:latin typeface="Abadi"/>
              <a:cs typeface="Arial"/>
            </a:endParaRPr>
          </a:p>
          <a:p>
            <a:pPr marL="0" indent="0">
              <a:lnSpc>
                <a:spcPct val="100000"/>
              </a:lnSpc>
              <a:spcAft>
                <a:spcPts val="800"/>
              </a:spcAft>
              <a:buNone/>
            </a:pPr>
            <a:r>
              <a:rPr lang="en-GB" sz="2000" kern="100">
                <a:latin typeface="Abadi"/>
                <a:cs typeface="Arial"/>
              </a:rPr>
              <a:t>AI tools can be utilised to enhance and support the development of specific skills in specific ways, as specified by the tutor and required by the assessment. For instance, students might use AI for tasks such as data analysis, pattern recognition, or generating insights.  Here the tutor should support and guide the students in the use of AI to ensure equity of experience, but the use of AI is not in itself a learning outcome. There will be some aspects of the assessment where the use of AI is inappropriate. </a:t>
            </a:r>
            <a:endParaRPr lang="en-GB"/>
          </a:p>
          <a:p>
            <a:pPr marL="0" indent="0">
              <a:lnSpc>
                <a:spcPct val="107000"/>
              </a:lnSpc>
              <a:spcAft>
                <a:spcPts val="800"/>
              </a:spcAft>
              <a:buNone/>
            </a:pPr>
            <a:endParaRPr lang="en-GB" sz="2000" kern="100">
              <a:effectLst/>
              <a:ea typeface="Calibri" panose="020F0502020204030204" pitchFamily="34" charset="0"/>
              <a:cs typeface="Arial" panose="020B0604020202020204" pitchFamily="34" charset="0"/>
            </a:endParaRPr>
          </a:p>
          <a:p>
            <a:pPr marL="0" lvl="2" indent="0" fontAlgn="base">
              <a:lnSpc>
                <a:spcPct val="100000"/>
              </a:lnSpc>
              <a:spcAft>
                <a:spcPts val="800"/>
              </a:spcAft>
              <a:buNone/>
            </a:pPr>
            <a:endParaRPr lang="en-GB" sz="1800" b="1">
              <a:solidFill>
                <a:srgbClr val="000000"/>
              </a:solidFill>
              <a:latin typeface="Abadi Extra Light" panose="020B0204020104020204" pitchFamily="34" charset="0"/>
            </a:endParaRPr>
          </a:p>
        </p:txBody>
      </p:sp>
    </p:spTree>
    <p:extLst>
      <p:ext uri="{BB962C8B-B14F-4D97-AF65-F5344CB8AC3E}">
        <p14:creationId xmlns:p14="http://schemas.microsoft.com/office/powerpoint/2010/main" val="645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D0A-CBBC-5E69-DCA8-FC655333BD35}"/>
              </a:ext>
            </a:extLst>
          </p:cNvPr>
          <p:cNvSpPr>
            <a:spLocks noGrp="1"/>
          </p:cNvSpPr>
          <p:nvPr>
            <p:ph type="title"/>
          </p:nvPr>
        </p:nvSpPr>
        <p:spPr/>
        <p:txBody>
          <a:bodyPr>
            <a:normAutofit fontScale="90000"/>
          </a:bodyPr>
          <a:lstStyle/>
          <a:p>
            <a:r>
              <a:rPr lang="en-GB" sz="4400">
                <a:latin typeface="Abadi"/>
              </a:rPr>
              <a:t>Category 3</a:t>
            </a:r>
            <a:endParaRPr lang="en-GB" sz="4400" b="0">
              <a:latin typeface="Abadi"/>
            </a:endParaRPr>
          </a:p>
          <a:p>
            <a:br>
              <a:rPr lang="en-GB" b="0">
                <a:latin typeface="Abadi" panose="020B0604020104020204" pitchFamily="34" charset="0"/>
              </a:rPr>
            </a:br>
            <a:endParaRPr lang="en-GB" sz="4400" b="0">
              <a:latin typeface="Abadi" panose="020B0604020104020204" pitchFamily="34" charset="0"/>
            </a:endParaRPr>
          </a:p>
        </p:txBody>
      </p:sp>
      <p:sp>
        <p:nvSpPr>
          <p:cNvPr id="3" name="Content Placeholder 2">
            <a:extLst>
              <a:ext uri="{FF2B5EF4-FFF2-40B4-BE49-F238E27FC236}">
                <a16:creationId xmlns:a16="http://schemas.microsoft.com/office/drawing/2014/main" id="{91681826-FE2E-BBCE-06F2-94A9ECBB07BD}"/>
              </a:ext>
            </a:extLst>
          </p:cNvPr>
          <p:cNvSpPr>
            <a:spLocks noGrp="1"/>
          </p:cNvSpPr>
          <p:nvPr>
            <p:ph sz="quarter" idx="11"/>
          </p:nvPr>
        </p:nvSpPr>
        <p:spPr>
          <a:xfrm>
            <a:off x="354525" y="1852796"/>
            <a:ext cx="11513139" cy="4343746"/>
          </a:xfrm>
        </p:spPr>
        <p:txBody>
          <a:bodyPr vert="horz" lIns="91440" tIns="45720" rIns="91440" bIns="45720" rtlCol="0" anchor="t">
            <a:noAutofit/>
          </a:bodyPr>
          <a:lstStyle/>
          <a:p>
            <a:pPr marL="0" indent="0">
              <a:lnSpc>
                <a:spcPct val="107000"/>
              </a:lnSpc>
              <a:spcAft>
                <a:spcPts val="1200"/>
              </a:spcAft>
              <a:buNone/>
            </a:pPr>
            <a:r>
              <a:rPr lang="en-GB" sz="3200" b="1" kern="0">
                <a:latin typeface="Abadi"/>
                <a:cs typeface="Calibri"/>
              </a:rPr>
              <a:t>Generative AI is an integral part of the assessment and students are supported and encouraged to use it extensively. </a:t>
            </a:r>
            <a:endParaRPr lang="en-US" sz="3200">
              <a:cs typeface="Calibri"/>
            </a:endParaRPr>
          </a:p>
          <a:p>
            <a:pPr marL="0" indent="0">
              <a:lnSpc>
                <a:spcPct val="107000"/>
              </a:lnSpc>
              <a:spcAft>
                <a:spcPts val="1200"/>
              </a:spcAft>
              <a:buNone/>
            </a:pPr>
            <a:r>
              <a:rPr lang="en-GB" sz="2000" kern="0">
                <a:latin typeface="Abadi"/>
                <a:cs typeface="Calibri"/>
              </a:rPr>
              <a:t>AI can be used as a primary tool throughout the assessment process. Students will demonstrate their ability to use AI tools effectively and critically  and critically to tackle complex problems, make informed judgments, and generate creative solutions. The assessment will provide an opportunity to demonstrate effective and responsible use of AI.  The tutor should support and guide the students in the use of AI to ensure equity of experience</a:t>
            </a:r>
            <a:endParaRPr lang="en-US"/>
          </a:p>
        </p:txBody>
      </p:sp>
    </p:spTree>
    <p:extLst>
      <p:ext uri="{BB962C8B-B14F-4D97-AF65-F5344CB8AC3E}">
        <p14:creationId xmlns:p14="http://schemas.microsoft.com/office/powerpoint/2010/main" val="353712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995E-53FC-76C4-4451-DE333A62DFC6}"/>
              </a:ext>
            </a:extLst>
          </p:cNvPr>
          <p:cNvSpPr>
            <a:spLocks noGrp="1"/>
          </p:cNvSpPr>
          <p:nvPr>
            <p:ph type="title"/>
          </p:nvPr>
        </p:nvSpPr>
        <p:spPr/>
        <p:txBody>
          <a:bodyPr/>
          <a:lstStyle/>
          <a:p>
            <a:r>
              <a:rPr lang="en-GB">
                <a:latin typeface="Abadi" panose="020B0604020104020204" pitchFamily="34" charset="0"/>
              </a:rPr>
              <a:t>Acknowledging use of generative AI </a:t>
            </a:r>
          </a:p>
        </p:txBody>
      </p:sp>
      <p:sp>
        <p:nvSpPr>
          <p:cNvPr id="3" name="Content Placeholder 2">
            <a:extLst>
              <a:ext uri="{FF2B5EF4-FFF2-40B4-BE49-F238E27FC236}">
                <a16:creationId xmlns:a16="http://schemas.microsoft.com/office/drawing/2014/main" id="{89AA93AF-C982-E08C-8ADB-F70BC80C0E26}"/>
              </a:ext>
            </a:extLst>
          </p:cNvPr>
          <p:cNvSpPr>
            <a:spLocks noGrp="1"/>
          </p:cNvSpPr>
          <p:nvPr>
            <p:ph sz="quarter" idx="11"/>
          </p:nvPr>
        </p:nvSpPr>
        <p:spPr>
          <a:xfrm>
            <a:off x="379561" y="1629048"/>
            <a:ext cx="11604461" cy="4698240"/>
          </a:xfrm>
        </p:spPr>
        <p:txBody>
          <a:bodyPr vert="horz" lIns="91440" tIns="45720" rIns="91440" bIns="45720" rtlCol="0" anchor="t">
            <a:noAutofit/>
          </a:bodyPr>
          <a:lstStyle/>
          <a:p>
            <a:pPr marL="0" indent="0">
              <a:spcAft>
                <a:spcPts val="1200"/>
              </a:spcAft>
              <a:buNone/>
            </a:pPr>
            <a:r>
              <a:rPr lang="en-GB" sz="2000" b="1">
                <a:latin typeface="Abadi"/>
              </a:rPr>
              <a:t>Generative AI should </a:t>
            </a:r>
            <a:r>
              <a:rPr lang="en-GB" sz="2000" b="1" u="sng">
                <a:latin typeface="Abadi"/>
              </a:rPr>
              <a:t>not</a:t>
            </a:r>
            <a:r>
              <a:rPr lang="en-GB" sz="2000" b="1">
                <a:latin typeface="Abadi"/>
              </a:rPr>
              <a:t> be included as a citation or reference (unless specified by your programme).</a:t>
            </a:r>
            <a:br>
              <a:rPr lang="en-GB" sz="2000" b="1"/>
            </a:br>
            <a:r>
              <a:rPr lang="en-GB" sz="2000">
                <a:latin typeface="Abadi"/>
              </a:rPr>
              <a:t>UCL, like most publishers, has stipulated that large language models cannot be considered an author. This is because they cannot take responsibility for their work and they do not generate original ideas. Rather, they reformulate ideas found elsewhere, without acknowledgement. It is also impossible for the reader to refer to the original source.</a:t>
            </a:r>
          </a:p>
          <a:p>
            <a:pPr marL="0" indent="0">
              <a:spcAft>
                <a:spcPts val="1200"/>
              </a:spcAft>
              <a:buNone/>
            </a:pPr>
            <a:r>
              <a:rPr lang="en-GB" sz="2000" b="1">
                <a:latin typeface="Abadi"/>
              </a:rPr>
              <a:t>Instead, your use of generative AI should be acknowledged</a:t>
            </a:r>
            <a:br>
              <a:rPr lang="en-GB" sz="2000" b="1"/>
            </a:br>
            <a:r>
              <a:rPr lang="en-GB" sz="2000">
                <a:latin typeface="Abadi"/>
              </a:rPr>
              <a:t>UCL’s rules on academic integrity state that you must be transparent in your use of AI. You must therefore acknowledge when you have used generative AI to assist you in the creation of your academic work, such as editing your prose, translating words or generating an image.</a:t>
            </a:r>
          </a:p>
          <a:p>
            <a:pPr marL="0" indent="0">
              <a:spcAft>
                <a:spcPts val="600"/>
              </a:spcAft>
              <a:buNone/>
            </a:pPr>
            <a:r>
              <a:rPr lang="en-GB" sz="2000">
                <a:latin typeface="Abadi"/>
              </a:rPr>
              <a:t>As a minimum, your acknowledgement should include the name, version, and URL of the generative AI tool and a brief description of the context in which the tool was used. For example:</a:t>
            </a:r>
          </a:p>
          <a:p>
            <a:pPr marL="0" indent="0">
              <a:lnSpc>
                <a:spcPct val="107000"/>
              </a:lnSpc>
              <a:spcBef>
                <a:spcPts val="600"/>
              </a:spcBef>
              <a:spcAft>
                <a:spcPts val="600"/>
              </a:spcAft>
              <a:buNone/>
            </a:pPr>
            <a:r>
              <a:rPr lang="en-GB" sz="2000" i="1">
                <a:latin typeface="Abadi"/>
              </a:rPr>
              <a:t>I acknowledge the use of artificial intelligence tools in the production of this report. ChatGPT3.5 </a:t>
            </a:r>
            <a:br>
              <a:rPr lang="en-GB" sz="2000" i="1"/>
            </a:br>
            <a:r>
              <a:rPr lang="en-GB" sz="2000" i="1">
                <a:latin typeface="Abadi"/>
              </a:rPr>
              <a:t>(</a:t>
            </a:r>
            <a:r>
              <a:rPr lang="en-GB" sz="2000" i="1">
                <a:latin typeface="Abadi"/>
                <a:hlinkClick r:id="rId2">
                  <a:extLst>
                    <a:ext uri="{A12FA001-AC4F-418D-AE19-62706E023703}">
                      <ahyp:hlinkClr xmlns:ahyp="http://schemas.microsoft.com/office/drawing/2018/hyperlinkcolor" val="tx"/>
                    </a:ext>
                  </a:extLst>
                </a:hlinkClick>
              </a:rPr>
              <a:t>https://chat.openai.com/</a:t>
            </a:r>
            <a:r>
              <a:rPr lang="en-GB" sz="2000" i="1">
                <a:latin typeface="Abadi"/>
              </a:rPr>
              <a:t>) was used to provide an initial summary of focus group transcripts. </a:t>
            </a:r>
            <a:endParaRPr lang="en-GB" sz="2000" i="1"/>
          </a:p>
          <a:p>
            <a:pPr marL="0" indent="0">
              <a:lnSpc>
                <a:spcPct val="100000"/>
              </a:lnSpc>
              <a:spcBef>
                <a:spcPts val="600"/>
              </a:spcBef>
              <a:buNone/>
            </a:pPr>
            <a:r>
              <a:rPr lang="en-GB" sz="2000">
                <a:latin typeface="Abadi"/>
              </a:rPr>
              <a:t>Refer to UCL’s guidelines and check whether additional requirements are stipulated for your assignment.</a:t>
            </a:r>
          </a:p>
        </p:txBody>
      </p:sp>
    </p:spTree>
    <p:extLst>
      <p:ext uri="{BB962C8B-B14F-4D97-AF65-F5344CB8AC3E}">
        <p14:creationId xmlns:p14="http://schemas.microsoft.com/office/powerpoint/2010/main" val="23815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E40D6-8665-6786-027D-5901B750FCAE}"/>
              </a:ext>
            </a:extLst>
          </p:cNvPr>
          <p:cNvSpPr/>
          <p:nvPr/>
        </p:nvSpPr>
        <p:spPr>
          <a:xfrm>
            <a:off x="1" y="462987"/>
            <a:ext cx="12192000" cy="6395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2AAECCD6-FA1D-AF28-0E69-5BF41EB8EA98}"/>
              </a:ext>
            </a:extLst>
          </p:cNvPr>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r="-3"/>
          <a:stretch/>
        </p:blipFill>
        <p:spPr>
          <a:xfrm>
            <a:off x="0" y="462987"/>
            <a:ext cx="12188930" cy="6395013"/>
          </a:xfrm>
          <a:prstGeom prst="rect">
            <a:avLst/>
          </a:prstGeom>
          <a:solidFill>
            <a:srgbClr val="0E1939"/>
          </a:solidFill>
        </p:spPr>
      </p:pic>
      <p:sp>
        <p:nvSpPr>
          <p:cNvPr id="9" name="Title 3">
            <a:extLst>
              <a:ext uri="{FF2B5EF4-FFF2-40B4-BE49-F238E27FC236}">
                <a16:creationId xmlns:a16="http://schemas.microsoft.com/office/drawing/2014/main" id="{64AE0FEB-6D85-D9E2-A2A9-36F5A82F12B7}"/>
              </a:ext>
            </a:extLst>
          </p:cNvPr>
          <p:cNvSpPr txBox="1">
            <a:spLocks noGrp="1"/>
          </p:cNvSpPr>
          <p:nvPr>
            <p:ph type="title" idx="4294967295"/>
          </p:nvPr>
        </p:nvSpPr>
        <p:spPr>
          <a:xfrm>
            <a:off x="359079" y="5049077"/>
            <a:ext cx="10020821" cy="1116403"/>
          </a:xfrm>
          <a:prstGeom prst="rect">
            <a:avLst/>
          </a:prstGeom>
          <a:solidFill>
            <a:srgbClr val="0E1939"/>
          </a:solid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a:ln>
                  <a:noFill/>
                </a:ln>
                <a:solidFill>
                  <a:schemeClr val="bg1"/>
                </a:solidFill>
                <a:effectLst/>
                <a:uLnTx/>
                <a:uFillTx/>
                <a:latin typeface="Abadi"/>
                <a:ea typeface="+mj-ea"/>
                <a:cs typeface="+mj-cs"/>
              </a:rPr>
              <a:t>4. What are our next steps?</a:t>
            </a:r>
          </a:p>
        </p:txBody>
      </p:sp>
    </p:spTree>
    <p:extLst>
      <p:ext uri="{BB962C8B-B14F-4D97-AF65-F5344CB8AC3E}">
        <p14:creationId xmlns:p14="http://schemas.microsoft.com/office/powerpoint/2010/main" val="265114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B4E1-A4FF-9253-EB21-0311AE78ABB8}"/>
              </a:ext>
            </a:extLst>
          </p:cNvPr>
          <p:cNvSpPr>
            <a:spLocks noGrp="1"/>
          </p:cNvSpPr>
          <p:nvPr>
            <p:ph type="title"/>
          </p:nvPr>
        </p:nvSpPr>
        <p:spPr/>
        <p:txBody>
          <a:bodyPr/>
          <a:lstStyle/>
          <a:p>
            <a:r>
              <a:rPr lang="en-GB">
                <a:latin typeface="Abadi" panose="020B0604020104020204" pitchFamily="34" charset="0"/>
              </a:rPr>
              <a:t>How might students use AI?</a:t>
            </a:r>
          </a:p>
        </p:txBody>
      </p:sp>
      <p:graphicFrame>
        <p:nvGraphicFramePr>
          <p:cNvPr id="4" name="Table 4" descr="List of appropriate uses of AI with columns for description and examples of implementation.">
            <a:extLst>
              <a:ext uri="{FF2B5EF4-FFF2-40B4-BE49-F238E27FC236}">
                <a16:creationId xmlns:a16="http://schemas.microsoft.com/office/drawing/2014/main" id="{8630560B-A57B-2788-E5D0-56A8267C2A32}"/>
              </a:ext>
            </a:extLst>
          </p:cNvPr>
          <p:cNvGraphicFramePr>
            <a:graphicFrameLocks noGrp="1"/>
          </p:cNvGraphicFramePr>
          <p:nvPr>
            <p:ph sz="quarter" idx="11"/>
            <p:extLst>
              <p:ext uri="{D42A27DB-BD31-4B8C-83A1-F6EECF244321}">
                <p14:modId xmlns:p14="http://schemas.microsoft.com/office/powerpoint/2010/main" val="632243243"/>
              </p:ext>
            </p:extLst>
          </p:nvPr>
        </p:nvGraphicFramePr>
        <p:xfrm>
          <a:off x="379562" y="1731899"/>
          <a:ext cx="11472000" cy="4769665"/>
        </p:xfrm>
        <a:graphic>
          <a:graphicData uri="http://schemas.openxmlformats.org/drawingml/2006/table">
            <a:tbl>
              <a:tblPr firstRow="1" bandRow="1">
                <a:tableStyleId>{5C22544A-7EE6-4342-B048-85BDC9FD1C3A}</a:tableStyleId>
              </a:tblPr>
              <a:tblGrid>
                <a:gridCol w="1299118">
                  <a:extLst>
                    <a:ext uri="{9D8B030D-6E8A-4147-A177-3AD203B41FA5}">
                      <a16:colId xmlns:a16="http://schemas.microsoft.com/office/drawing/2014/main" val="2501238173"/>
                    </a:ext>
                  </a:extLst>
                </a:gridCol>
                <a:gridCol w="2733773">
                  <a:extLst>
                    <a:ext uri="{9D8B030D-6E8A-4147-A177-3AD203B41FA5}">
                      <a16:colId xmlns:a16="http://schemas.microsoft.com/office/drawing/2014/main" val="2664286835"/>
                    </a:ext>
                  </a:extLst>
                </a:gridCol>
                <a:gridCol w="7439109">
                  <a:extLst>
                    <a:ext uri="{9D8B030D-6E8A-4147-A177-3AD203B41FA5}">
                      <a16:colId xmlns:a16="http://schemas.microsoft.com/office/drawing/2014/main" val="3818246307"/>
                    </a:ext>
                  </a:extLst>
                </a:gridCol>
              </a:tblGrid>
              <a:tr h="401575">
                <a:tc>
                  <a:txBody>
                    <a:bodyPr/>
                    <a:lstStyle/>
                    <a:p>
                      <a:r>
                        <a:rPr lang="en-GB" sz="1500">
                          <a:latin typeface="Abadi Extra Light" panose="020B0204020104020204" pitchFamily="34" charset="0"/>
                        </a:rPr>
                        <a:t>Role</a:t>
                      </a:r>
                    </a:p>
                  </a:txBody>
                  <a:tcPr/>
                </a:tc>
                <a:tc>
                  <a:txBody>
                    <a:bodyPr/>
                    <a:lstStyle/>
                    <a:p>
                      <a:r>
                        <a:rPr lang="en-GB" sz="1500">
                          <a:latin typeface="Abadi Extra Light" panose="020B0204020104020204" pitchFamily="34" charset="0"/>
                        </a:rPr>
                        <a:t>Description</a:t>
                      </a:r>
                    </a:p>
                  </a:txBody>
                  <a:tcPr/>
                </a:tc>
                <a:tc>
                  <a:txBody>
                    <a:bodyPr/>
                    <a:lstStyle/>
                    <a:p>
                      <a:r>
                        <a:rPr lang="en-GB" sz="1500">
                          <a:latin typeface="Abadi Extra Light" panose="020B0204020104020204" pitchFamily="34" charset="0"/>
                        </a:rPr>
                        <a:t>Example of implementation</a:t>
                      </a:r>
                    </a:p>
                  </a:txBody>
                  <a:tcPr/>
                </a:tc>
                <a:extLst>
                  <a:ext uri="{0D108BD9-81ED-4DB2-BD59-A6C34878D82A}">
                    <a16:rowId xmlns:a16="http://schemas.microsoft.com/office/drawing/2014/main" val="3121822165"/>
                  </a:ext>
                </a:extLst>
              </a:tr>
              <a:tr h="510495">
                <a:tc>
                  <a:txBody>
                    <a:bodyPr/>
                    <a:lstStyle/>
                    <a:p>
                      <a:pPr>
                        <a:lnSpc>
                          <a:spcPct val="107000"/>
                        </a:lnSpc>
                      </a:pPr>
                      <a:r>
                        <a:rPr lang="en-GB" sz="1500">
                          <a:latin typeface="Abadi" panose="020B0604020104020204" pitchFamily="34" charset="0"/>
                        </a:rPr>
                        <a:t>Possibility engine </a:t>
                      </a:r>
                    </a:p>
                  </a:txBody>
                  <a:tcPr marL="68580" marR="68580" marT="0" marB="0" anchor="ctr"/>
                </a:tc>
                <a:tc>
                  <a:txBody>
                    <a:bodyPr/>
                    <a:lstStyle/>
                    <a:p>
                      <a:pPr>
                        <a:lnSpc>
                          <a:spcPct val="107000"/>
                        </a:lnSpc>
                      </a:pPr>
                      <a:r>
                        <a:rPr lang="en-GB" sz="1500">
                          <a:latin typeface="Abadi" panose="020B0604020104020204" pitchFamily="34" charset="0"/>
                        </a:rPr>
                        <a:t>AI generates alternative ways of expressing an idea </a:t>
                      </a:r>
                    </a:p>
                  </a:txBody>
                  <a:tcPr marL="68580" marR="68580" marT="0" marB="0" anchor="ctr"/>
                </a:tc>
                <a:tc>
                  <a:txBody>
                    <a:bodyPr/>
                    <a:lstStyle/>
                    <a:p>
                      <a:pPr>
                        <a:lnSpc>
                          <a:spcPct val="107000"/>
                        </a:lnSpc>
                      </a:pPr>
                      <a:r>
                        <a:rPr lang="en-GB" sz="1500">
                          <a:latin typeface="Abadi" panose="020B0604020104020204" pitchFamily="34" charset="0"/>
                        </a:rPr>
                        <a:t>Students write queries in ChatGPT and use the Regenerate response function to examine alternative responses. </a:t>
                      </a:r>
                    </a:p>
                  </a:txBody>
                  <a:tcPr marL="68580" marR="68580" marT="0" marB="0" anchor="ctr"/>
                </a:tc>
                <a:extLst>
                  <a:ext uri="{0D108BD9-81ED-4DB2-BD59-A6C34878D82A}">
                    <a16:rowId xmlns:a16="http://schemas.microsoft.com/office/drawing/2014/main" val="1372778657"/>
                  </a:ext>
                </a:extLst>
              </a:tr>
              <a:tr h="510495">
                <a:tc>
                  <a:txBody>
                    <a:bodyPr/>
                    <a:lstStyle/>
                    <a:p>
                      <a:pPr>
                        <a:lnSpc>
                          <a:spcPct val="107000"/>
                        </a:lnSpc>
                      </a:pPr>
                      <a:r>
                        <a:rPr lang="en-GB" sz="1500">
                          <a:latin typeface="Abadi" panose="020B0604020104020204" pitchFamily="34" charset="0"/>
                        </a:rPr>
                        <a:t>Socratic opponent </a:t>
                      </a:r>
                    </a:p>
                  </a:txBody>
                  <a:tcPr marL="68580" marR="68580" marT="0" marB="0" anchor="ctr"/>
                </a:tc>
                <a:tc>
                  <a:txBody>
                    <a:bodyPr/>
                    <a:lstStyle/>
                    <a:p>
                      <a:pPr>
                        <a:lnSpc>
                          <a:spcPct val="107000"/>
                        </a:lnSpc>
                      </a:pPr>
                      <a:r>
                        <a:rPr lang="en-GB" sz="1500">
                          <a:latin typeface="Abadi" panose="020B0604020104020204" pitchFamily="34" charset="0"/>
                        </a:rPr>
                        <a:t>AI acts as an opponent to develop and argument </a:t>
                      </a:r>
                    </a:p>
                  </a:txBody>
                  <a:tcPr marL="68580" marR="68580" marT="0" marB="0" anchor="ctr"/>
                </a:tc>
                <a:tc>
                  <a:txBody>
                    <a:bodyPr/>
                    <a:lstStyle/>
                    <a:p>
                      <a:pPr>
                        <a:lnSpc>
                          <a:spcPct val="107000"/>
                        </a:lnSpc>
                      </a:pPr>
                      <a:r>
                        <a:rPr lang="en-GB" sz="1500">
                          <a:latin typeface="Abadi" panose="020B0604020104020204" pitchFamily="34" charset="0"/>
                        </a:rPr>
                        <a:t>Students enter prompts into ChatGPT following the structure of a conversation or debate. Teachers can ask students to use ChatGPT to prepare for discussions. </a:t>
                      </a:r>
                    </a:p>
                  </a:txBody>
                  <a:tcPr marL="68580" marR="68580" marT="0" marB="0" anchor="ctr"/>
                </a:tc>
                <a:extLst>
                  <a:ext uri="{0D108BD9-81ED-4DB2-BD59-A6C34878D82A}">
                    <a16:rowId xmlns:a16="http://schemas.microsoft.com/office/drawing/2014/main" val="1675179093"/>
                  </a:ext>
                </a:extLst>
              </a:tr>
              <a:tr h="510495">
                <a:tc>
                  <a:txBody>
                    <a:bodyPr/>
                    <a:lstStyle/>
                    <a:p>
                      <a:pPr>
                        <a:lnSpc>
                          <a:spcPct val="107000"/>
                        </a:lnSpc>
                      </a:pPr>
                      <a:r>
                        <a:rPr lang="en-GB" sz="1500">
                          <a:latin typeface="Abadi" panose="020B0604020104020204" pitchFamily="34" charset="0"/>
                        </a:rPr>
                        <a:t>Collaboration coach </a:t>
                      </a:r>
                    </a:p>
                  </a:txBody>
                  <a:tcPr marL="68580" marR="68580" marT="0" marB="0" anchor="ctr"/>
                </a:tc>
                <a:tc>
                  <a:txBody>
                    <a:bodyPr/>
                    <a:lstStyle/>
                    <a:p>
                      <a:pPr>
                        <a:lnSpc>
                          <a:spcPct val="107000"/>
                        </a:lnSpc>
                      </a:pPr>
                      <a:r>
                        <a:rPr lang="en-GB" sz="1500">
                          <a:latin typeface="Abadi" panose="020B0604020104020204" pitchFamily="34" charset="0"/>
                        </a:rPr>
                        <a:t>AI helps groups to research and solve problems together </a:t>
                      </a:r>
                    </a:p>
                  </a:txBody>
                  <a:tcPr marL="68580" marR="68580" marT="0" marB="0" anchor="ctr"/>
                </a:tc>
                <a:tc>
                  <a:txBody>
                    <a:bodyPr/>
                    <a:lstStyle/>
                    <a:p>
                      <a:pPr>
                        <a:lnSpc>
                          <a:spcPct val="107000"/>
                        </a:lnSpc>
                      </a:pPr>
                      <a:r>
                        <a:rPr lang="en-GB" sz="1500">
                          <a:latin typeface="Abadi" panose="020B0604020104020204" pitchFamily="34" charset="0"/>
                        </a:rPr>
                        <a:t>Working in groups, students use ChatGPT to find out information to complete tasks and assignments. </a:t>
                      </a:r>
                    </a:p>
                  </a:txBody>
                  <a:tcPr marL="68580" marR="68580" marT="0" marB="0" anchor="ctr"/>
                </a:tc>
                <a:extLst>
                  <a:ext uri="{0D108BD9-81ED-4DB2-BD59-A6C34878D82A}">
                    <a16:rowId xmlns:a16="http://schemas.microsoft.com/office/drawing/2014/main" val="3407207184"/>
                  </a:ext>
                </a:extLst>
              </a:tr>
              <a:tr h="775370">
                <a:tc>
                  <a:txBody>
                    <a:bodyPr/>
                    <a:lstStyle/>
                    <a:p>
                      <a:pPr>
                        <a:lnSpc>
                          <a:spcPct val="107000"/>
                        </a:lnSpc>
                      </a:pPr>
                      <a:r>
                        <a:rPr lang="en-GB" sz="1500">
                          <a:latin typeface="Abadi" panose="020B0604020104020204" pitchFamily="34" charset="0"/>
                        </a:rPr>
                        <a:t>Personal tutor </a:t>
                      </a:r>
                    </a:p>
                  </a:txBody>
                  <a:tcPr marL="68580" marR="68580" marT="0" marB="0" anchor="ctr"/>
                </a:tc>
                <a:tc>
                  <a:txBody>
                    <a:bodyPr/>
                    <a:lstStyle/>
                    <a:p>
                      <a:pPr>
                        <a:lnSpc>
                          <a:spcPct val="107000"/>
                        </a:lnSpc>
                      </a:pPr>
                      <a:r>
                        <a:rPr lang="en-GB" sz="1500">
                          <a:latin typeface="Abadi" panose="020B0604020104020204" pitchFamily="34" charset="0"/>
                        </a:rPr>
                        <a:t>AI tutors each student and gives immediate feedback on progress </a:t>
                      </a:r>
                    </a:p>
                  </a:txBody>
                  <a:tcPr marL="68580" marR="68580" marT="0" marB="0" anchor="ctr"/>
                </a:tc>
                <a:tc>
                  <a:txBody>
                    <a:bodyPr/>
                    <a:lstStyle/>
                    <a:p>
                      <a:pPr>
                        <a:lnSpc>
                          <a:spcPct val="107000"/>
                        </a:lnSpc>
                      </a:pPr>
                      <a:r>
                        <a:rPr lang="en-GB" sz="1500">
                          <a:latin typeface="Abadi" panose="020B0604020104020204" pitchFamily="34" charset="0"/>
                        </a:rPr>
                        <a:t>ChatGPT provides personalized feedback to students based on information provided by students or teachers (e.g., test scores). </a:t>
                      </a:r>
                    </a:p>
                  </a:txBody>
                  <a:tcPr marL="68580" marR="68580" marT="0" marB="0" anchor="ctr"/>
                </a:tc>
                <a:extLst>
                  <a:ext uri="{0D108BD9-81ED-4DB2-BD59-A6C34878D82A}">
                    <a16:rowId xmlns:a16="http://schemas.microsoft.com/office/drawing/2014/main" val="878712110"/>
                  </a:ext>
                </a:extLst>
              </a:tr>
              <a:tr h="775370">
                <a:tc>
                  <a:txBody>
                    <a:bodyPr/>
                    <a:lstStyle/>
                    <a:p>
                      <a:pPr>
                        <a:lnSpc>
                          <a:spcPct val="107000"/>
                        </a:lnSpc>
                      </a:pPr>
                      <a:r>
                        <a:rPr lang="en-GB" sz="1500">
                          <a:latin typeface="Abadi" panose="020B0604020104020204" pitchFamily="34" charset="0"/>
                        </a:rPr>
                        <a:t>Study buddy </a:t>
                      </a:r>
                    </a:p>
                  </a:txBody>
                  <a:tcPr marL="68580" marR="68580" marT="0" marB="0" anchor="ctr"/>
                </a:tc>
                <a:tc>
                  <a:txBody>
                    <a:bodyPr/>
                    <a:lstStyle/>
                    <a:p>
                      <a:pPr>
                        <a:lnSpc>
                          <a:spcPct val="107000"/>
                        </a:lnSpc>
                      </a:pPr>
                      <a:r>
                        <a:rPr lang="en-GB" sz="1500">
                          <a:latin typeface="Abadi" panose="020B0604020104020204" pitchFamily="34" charset="0"/>
                        </a:rPr>
                        <a:t>AI helps the student reflect on learning material </a:t>
                      </a:r>
                    </a:p>
                  </a:txBody>
                  <a:tcPr marL="68580" marR="68580" marT="0" marB="0" anchor="ctr"/>
                </a:tc>
                <a:tc>
                  <a:txBody>
                    <a:bodyPr/>
                    <a:lstStyle/>
                    <a:p>
                      <a:pPr>
                        <a:lnSpc>
                          <a:spcPct val="107000"/>
                        </a:lnSpc>
                      </a:pPr>
                      <a:r>
                        <a:rPr lang="en-GB" sz="1500">
                          <a:latin typeface="Abadi" panose="020B0604020104020204" pitchFamily="34" charset="0"/>
                        </a:rPr>
                        <a:t>Students explain their current level of understanding to ChatGPT and ask for ways to help them study the material. ChatGPT could also be used to help students prepare for other tasks (e.g., job interviews). </a:t>
                      </a:r>
                    </a:p>
                  </a:txBody>
                  <a:tcPr marL="68580" marR="68580" marT="0" marB="0" anchor="ctr"/>
                </a:tc>
                <a:extLst>
                  <a:ext uri="{0D108BD9-81ED-4DB2-BD59-A6C34878D82A}">
                    <a16:rowId xmlns:a16="http://schemas.microsoft.com/office/drawing/2014/main" val="828994692"/>
                  </a:ext>
                </a:extLst>
              </a:tr>
              <a:tr h="510495">
                <a:tc>
                  <a:txBody>
                    <a:bodyPr/>
                    <a:lstStyle/>
                    <a:p>
                      <a:pPr>
                        <a:lnSpc>
                          <a:spcPct val="107000"/>
                        </a:lnSpc>
                      </a:pPr>
                      <a:r>
                        <a:rPr lang="en-GB" sz="1500">
                          <a:latin typeface="Abadi" panose="020B0604020104020204" pitchFamily="34" charset="0"/>
                        </a:rPr>
                        <a:t>Motivator </a:t>
                      </a:r>
                    </a:p>
                  </a:txBody>
                  <a:tcPr marL="68580" marR="68580" marT="0" marB="0" anchor="ctr"/>
                </a:tc>
                <a:tc>
                  <a:txBody>
                    <a:bodyPr/>
                    <a:lstStyle/>
                    <a:p>
                      <a:pPr>
                        <a:lnSpc>
                          <a:spcPct val="107000"/>
                        </a:lnSpc>
                      </a:pPr>
                      <a:r>
                        <a:rPr lang="en-GB" sz="1500">
                          <a:latin typeface="Abadi" panose="020B0604020104020204" pitchFamily="34" charset="0"/>
                        </a:rPr>
                        <a:t>AI offers games and challenges to extend learning </a:t>
                      </a:r>
                    </a:p>
                  </a:txBody>
                  <a:tcPr marL="68580" marR="68580" marT="0" marB="0" anchor="ctr"/>
                </a:tc>
                <a:tc>
                  <a:txBody>
                    <a:bodyPr/>
                    <a:lstStyle/>
                    <a:p>
                      <a:pPr>
                        <a:lnSpc>
                          <a:spcPct val="107000"/>
                        </a:lnSpc>
                      </a:pPr>
                      <a:r>
                        <a:rPr lang="en-GB" sz="1500">
                          <a:latin typeface="Abadi" panose="020B0604020104020204" pitchFamily="34" charset="0"/>
                        </a:rPr>
                        <a:t>Teachers or students ask ChatGPT for ideas about how to extend students’ learning after providing a summary of the current level of knowledge (e.g., quizzes, exercises). </a:t>
                      </a:r>
                    </a:p>
                  </a:txBody>
                  <a:tcPr marL="68580" marR="68580" marT="0" marB="0" anchor="ctr"/>
                </a:tc>
                <a:extLst>
                  <a:ext uri="{0D108BD9-81ED-4DB2-BD59-A6C34878D82A}">
                    <a16:rowId xmlns:a16="http://schemas.microsoft.com/office/drawing/2014/main" val="357718398"/>
                  </a:ext>
                </a:extLst>
              </a:tr>
              <a:tr h="775370">
                <a:tc>
                  <a:txBody>
                    <a:bodyPr/>
                    <a:lstStyle/>
                    <a:p>
                      <a:pPr>
                        <a:lnSpc>
                          <a:spcPct val="107000"/>
                        </a:lnSpc>
                      </a:pPr>
                      <a:r>
                        <a:rPr lang="en-GB" sz="1500">
                          <a:latin typeface="Abadi" panose="020B0604020104020204" pitchFamily="34" charset="0"/>
                        </a:rPr>
                        <a:t>Dynamic assessor </a:t>
                      </a:r>
                    </a:p>
                  </a:txBody>
                  <a:tcPr marL="68580" marR="68580" marT="0" marB="0" anchor="ctr"/>
                </a:tc>
                <a:tc>
                  <a:txBody>
                    <a:bodyPr/>
                    <a:lstStyle/>
                    <a:p>
                      <a:pPr>
                        <a:lnSpc>
                          <a:spcPct val="107000"/>
                        </a:lnSpc>
                      </a:pPr>
                      <a:r>
                        <a:rPr lang="en-GB" sz="1500">
                          <a:latin typeface="Abadi" panose="020B0604020104020204" pitchFamily="34" charset="0"/>
                        </a:rPr>
                        <a:t>AI provides educators with a profile of each student’s current knowledge </a:t>
                      </a:r>
                    </a:p>
                  </a:txBody>
                  <a:tcPr marL="68580" marR="68580" marT="0" marB="0" anchor="ctr"/>
                </a:tc>
                <a:tc>
                  <a:txBody>
                    <a:bodyPr/>
                    <a:lstStyle/>
                    <a:p>
                      <a:pPr>
                        <a:lnSpc>
                          <a:spcPct val="107000"/>
                        </a:lnSpc>
                      </a:pPr>
                      <a:r>
                        <a:rPr lang="en-GB" sz="1500">
                          <a:latin typeface="Abadi" panose="020B0604020104020204" pitchFamily="34" charset="0"/>
                        </a:rPr>
                        <a:t>Students interact with ChatGPT in a tutorial-type dialogue and then ask ChatGPT to produce a summary of their current state of knowledge to share with their teacher/for assessment. </a:t>
                      </a:r>
                    </a:p>
                  </a:txBody>
                  <a:tcPr marL="68580" marR="68580" marT="0" marB="0" anchor="ctr"/>
                </a:tc>
                <a:extLst>
                  <a:ext uri="{0D108BD9-81ED-4DB2-BD59-A6C34878D82A}">
                    <a16:rowId xmlns:a16="http://schemas.microsoft.com/office/drawing/2014/main" val="4193192846"/>
                  </a:ext>
                </a:extLst>
              </a:tr>
            </a:tbl>
          </a:graphicData>
        </a:graphic>
      </p:graphicFrame>
    </p:spTree>
    <p:extLst>
      <p:ext uri="{BB962C8B-B14F-4D97-AF65-F5344CB8AC3E}">
        <p14:creationId xmlns:p14="http://schemas.microsoft.com/office/powerpoint/2010/main" val="20550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5DBE-4622-DB37-5761-8BFF8BB4F9EE}"/>
              </a:ext>
            </a:extLst>
          </p:cNvPr>
          <p:cNvSpPr>
            <a:spLocks noGrp="1"/>
          </p:cNvSpPr>
          <p:nvPr>
            <p:ph type="title"/>
          </p:nvPr>
        </p:nvSpPr>
        <p:spPr/>
        <p:txBody>
          <a:bodyPr/>
          <a:lstStyle/>
          <a:p>
            <a:r>
              <a:rPr lang="en-GB"/>
              <a:t>Session outline</a:t>
            </a:r>
          </a:p>
        </p:txBody>
      </p:sp>
      <p:graphicFrame>
        <p:nvGraphicFramePr>
          <p:cNvPr id="4" name="Content Placeholder 2" descr="Session outline">
            <a:extLst>
              <a:ext uri="{FF2B5EF4-FFF2-40B4-BE49-F238E27FC236}">
                <a16:creationId xmlns:a16="http://schemas.microsoft.com/office/drawing/2014/main" id="{4D1ECEC3-C340-E0F7-9B25-D0E8BB477A86}"/>
              </a:ext>
            </a:extLst>
          </p:cNvPr>
          <p:cNvGraphicFramePr>
            <a:graphicFrameLocks/>
          </p:cNvGraphicFramePr>
          <p:nvPr>
            <p:extLst>
              <p:ext uri="{D42A27DB-BD31-4B8C-83A1-F6EECF244321}">
                <p14:modId xmlns:p14="http://schemas.microsoft.com/office/powerpoint/2010/main" val="218679946"/>
              </p:ext>
            </p:extLst>
          </p:nvPr>
        </p:nvGraphicFramePr>
        <p:xfrm>
          <a:off x="746873" y="1848678"/>
          <a:ext cx="10619117" cy="4214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725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02174D0-0EB7-40CF-8FB6-D42063B86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70065D4F-7A1C-498E-B6ED-C1BAC28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89CAD22-0A35-90E1-8718-FB91D48997E4}"/>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r="-3"/>
          <a:stretch/>
        </p:blipFill>
        <p:spPr>
          <a:xfrm>
            <a:off x="0" y="462987"/>
            <a:ext cx="12188930" cy="6395013"/>
          </a:xfrm>
          <a:prstGeom prst="rect">
            <a:avLst/>
          </a:prstGeom>
          <a:solidFill>
            <a:srgbClr val="0E1939"/>
          </a:solidFill>
        </p:spPr>
      </p:pic>
      <p:sp>
        <p:nvSpPr>
          <p:cNvPr id="2" name="Title 1">
            <a:extLst>
              <a:ext uri="{FF2B5EF4-FFF2-40B4-BE49-F238E27FC236}">
                <a16:creationId xmlns:a16="http://schemas.microsoft.com/office/drawing/2014/main" id="{3D939E20-34EC-374D-23CF-E6DEA271FE27}"/>
              </a:ext>
            </a:extLst>
          </p:cNvPr>
          <p:cNvSpPr>
            <a:spLocks noGrp="1"/>
          </p:cNvSpPr>
          <p:nvPr>
            <p:ph type="title"/>
          </p:nvPr>
        </p:nvSpPr>
        <p:spPr>
          <a:xfrm>
            <a:off x="3664548" y="2832653"/>
            <a:ext cx="4859855" cy="844826"/>
          </a:xfrm>
          <a:solidFill>
            <a:srgbClr val="192120"/>
          </a:solidFill>
        </p:spPr>
        <p:txBody>
          <a:bodyPr vert="horz" lIns="91440" tIns="45720" rIns="91440" bIns="45720" rtlCol="0" anchor="t">
            <a:normAutofit/>
          </a:bodyPr>
          <a:lstStyle/>
          <a:p>
            <a:r>
              <a:rPr lang="en-US" sz="5200">
                <a:solidFill>
                  <a:srgbClr val="FFFFFF"/>
                </a:solidFill>
                <a:latin typeface="Abadi" panose="020B0604020104020204" pitchFamily="34" charset="0"/>
              </a:rPr>
              <a:t>Any Questions?</a:t>
            </a:r>
          </a:p>
        </p:txBody>
      </p:sp>
    </p:spTree>
    <p:extLst>
      <p:ext uri="{BB962C8B-B14F-4D97-AF65-F5344CB8AC3E}">
        <p14:creationId xmlns:p14="http://schemas.microsoft.com/office/powerpoint/2010/main" val="157849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0E40D6-8665-6786-027D-5901B750FCAE}"/>
              </a:ext>
            </a:extLst>
          </p:cNvPr>
          <p:cNvSpPr/>
          <p:nvPr/>
        </p:nvSpPr>
        <p:spPr>
          <a:xfrm>
            <a:off x="1" y="462987"/>
            <a:ext cx="12192000" cy="63950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F2CA1EAD-07AA-E294-9982-CA142F646FE9}"/>
              </a:ext>
            </a:extLst>
          </p:cNvPr>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r="-3"/>
          <a:stretch/>
        </p:blipFill>
        <p:spPr>
          <a:xfrm>
            <a:off x="0" y="462987"/>
            <a:ext cx="12188930" cy="6395013"/>
          </a:xfrm>
          <a:prstGeom prst="rect">
            <a:avLst/>
          </a:prstGeom>
          <a:solidFill>
            <a:srgbClr val="0E1939"/>
          </a:solidFill>
        </p:spPr>
      </p:pic>
      <p:sp>
        <p:nvSpPr>
          <p:cNvPr id="9" name="Title 3">
            <a:extLst>
              <a:ext uri="{FF2B5EF4-FFF2-40B4-BE49-F238E27FC236}">
                <a16:creationId xmlns:a16="http://schemas.microsoft.com/office/drawing/2014/main" id="{64AE0FEB-6D85-D9E2-A2A9-36F5A82F12B7}"/>
              </a:ext>
            </a:extLst>
          </p:cNvPr>
          <p:cNvSpPr txBox="1">
            <a:spLocks noGrp="1"/>
          </p:cNvSpPr>
          <p:nvPr>
            <p:ph type="title" idx="4294967295"/>
          </p:nvPr>
        </p:nvSpPr>
        <p:spPr>
          <a:xfrm>
            <a:off x="359079" y="5158409"/>
            <a:ext cx="10039290" cy="1007072"/>
          </a:xfrm>
          <a:prstGeom prst="rect">
            <a:avLst/>
          </a:prstGeom>
          <a:solidFill>
            <a:srgbClr val="0E1939"/>
          </a:solid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a:ln>
                  <a:noFill/>
                </a:ln>
                <a:solidFill>
                  <a:schemeClr val="bg1"/>
                </a:solidFill>
                <a:effectLst/>
                <a:uLnTx/>
                <a:uFillTx/>
                <a:latin typeface="Abadi"/>
                <a:ea typeface="+mj-ea"/>
                <a:cs typeface="+mj-cs"/>
              </a:rPr>
              <a:t>1. What is Artificial Intelligence?</a:t>
            </a:r>
          </a:p>
        </p:txBody>
      </p:sp>
    </p:spTree>
    <p:extLst>
      <p:ext uri="{BB962C8B-B14F-4D97-AF65-F5344CB8AC3E}">
        <p14:creationId xmlns:p14="http://schemas.microsoft.com/office/powerpoint/2010/main" val="213358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3642-A534-4F5D-62F2-4FDB824D4B64}"/>
              </a:ext>
            </a:extLst>
          </p:cNvPr>
          <p:cNvSpPr>
            <a:spLocks noGrp="1"/>
          </p:cNvSpPr>
          <p:nvPr>
            <p:ph type="title"/>
          </p:nvPr>
        </p:nvSpPr>
        <p:spPr>
          <a:xfrm>
            <a:off x="379562" y="892098"/>
            <a:ext cx="5541735" cy="1366969"/>
          </a:xfrm>
        </p:spPr>
        <p:txBody>
          <a:bodyPr>
            <a:normAutofit/>
          </a:bodyPr>
          <a:lstStyle/>
          <a:p>
            <a:r>
              <a:rPr lang="en-GB">
                <a:latin typeface="Abadi"/>
              </a:rPr>
              <a:t>What is Artificial Intelligence?</a:t>
            </a:r>
          </a:p>
        </p:txBody>
      </p:sp>
      <p:sp>
        <p:nvSpPr>
          <p:cNvPr id="3" name="Content Placeholder 2">
            <a:extLst>
              <a:ext uri="{FF2B5EF4-FFF2-40B4-BE49-F238E27FC236}">
                <a16:creationId xmlns:a16="http://schemas.microsoft.com/office/drawing/2014/main" id="{CF604F81-1068-C427-4256-F9619AAB938C}"/>
              </a:ext>
            </a:extLst>
          </p:cNvPr>
          <p:cNvSpPr>
            <a:spLocks noGrp="1"/>
          </p:cNvSpPr>
          <p:nvPr>
            <p:ph sz="quarter" idx="11"/>
          </p:nvPr>
        </p:nvSpPr>
        <p:spPr>
          <a:xfrm>
            <a:off x="189781" y="2419815"/>
            <a:ext cx="5318922" cy="4006863"/>
          </a:xfrm>
        </p:spPr>
        <p:txBody>
          <a:bodyPr vert="horz" lIns="91440" tIns="45720" rIns="91440" bIns="45720" rtlCol="0" anchor="t">
            <a:normAutofit lnSpcReduction="10000"/>
          </a:bodyPr>
          <a:lstStyle/>
          <a:p>
            <a:pPr>
              <a:spcBef>
                <a:spcPts val="1200"/>
              </a:spcBef>
            </a:pPr>
            <a:r>
              <a:rPr lang="en-GB"/>
              <a:t>Artificial Intelligence is a field of scientific research and development. It includes subfields such as machine learning which uses algorithms to analyse huge amounts of data. </a:t>
            </a:r>
          </a:p>
          <a:p>
            <a:pPr>
              <a:spcBef>
                <a:spcPts val="1200"/>
              </a:spcBef>
            </a:pPr>
            <a:r>
              <a:rPr lang="en-GB"/>
              <a:t>The machine learning algorithms that are generating the most headlines – ‘deep learning’ and ‘neural networks’ – have themselves been around for more than 40 years.</a:t>
            </a:r>
          </a:p>
          <a:p>
            <a:pPr>
              <a:spcBef>
                <a:spcPts val="1200"/>
              </a:spcBef>
            </a:pPr>
            <a:r>
              <a:rPr lang="en-GB"/>
              <a:t>Generative AI is a recent example of neural networks and the focus of this presentation.</a:t>
            </a:r>
          </a:p>
        </p:txBody>
      </p:sp>
      <p:pic>
        <p:nvPicPr>
          <p:cNvPr id="19" name="Picture 19">
            <a:extLst>
              <a:ext uri="{FF2B5EF4-FFF2-40B4-BE49-F238E27FC236}">
                <a16:creationId xmlns:a16="http://schemas.microsoft.com/office/drawing/2014/main" id="{658E2026-28C3-09B4-919C-14B81FE35B1B}"/>
              </a:ext>
            </a:extLst>
          </p:cNvPr>
          <p:cNvPicPr>
            <a:picLocks noChangeAspect="1"/>
          </p:cNvPicPr>
          <p:nvPr/>
        </p:nvPicPr>
        <p:blipFill>
          <a:blip r:embed="rId3"/>
          <a:stretch>
            <a:fillRect/>
          </a:stretch>
        </p:blipFill>
        <p:spPr>
          <a:xfrm>
            <a:off x="6096000" y="447154"/>
            <a:ext cx="8063345" cy="6407036"/>
          </a:xfrm>
          <a:prstGeom prst="rect">
            <a:avLst/>
          </a:prstGeom>
        </p:spPr>
      </p:pic>
    </p:spTree>
    <p:extLst>
      <p:ext uri="{BB962C8B-B14F-4D97-AF65-F5344CB8AC3E}">
        <p14:creationId xmlns:p14="http://schemas.microsoft.com/office/powerpoint/2010/main" val="333881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65F5-8CDF-474B-57A2-1963A886AE43}"/>
              </a:ext>
            </a:extLst>
          </p:cNvPr>
          <p:cNvSpPr>
            <a:spLocks noGrp="1"/>
          </p:cNvSpPr>
          <p:nvPr>
            <p:ph type="title"/>
          </p:nvPr>
        </p:nvSpPr>
        <p:spPr>
          <a:xfrm>
            <a:off x="379562" y="-1380226"/>
            <a:ext cx="10619117" cy="1380226"/>
          </a:xfrm>
        </p:spPr>
        <p:txBody>
          <a:bodyPr vert="horz" lIns="91440" tIns="45720" rIns="91440" bIns="45720" rtlCol="0" anchor="b">
            <a:normAutofit/>
          </a:bodyPr>
          <a:lstStyle/>
          <a:p>
            <a:r>
              <a:rPr lang="en-GB"/>
              <a:t>Have you used ChatGPT or another Generative AI tool?</a:t>
            </a:r>
          </a:p>
        </p:txBody>
      </p:sp>
      <p:pic>
        <p:nvPicPr>
          <p:cNvPr id="4" name="Picture 3" descr="Screenshot of the Mentimeter question 'Have you used ChatGPT or another Generative AI tool?' with no responses received.">
            <a:extLst>
              <a:ext uri="{FF2B5EF4-FFF2-40B4-BE49-F238E27FC236}">
                <a16:creationId xmlns:a16="http://schemas.microsoft.com/office/drawing/2014/main" id="{573843D5-5E64-3A34-1375-1F1868A50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37484"/>
            <a:ext cx="12192000" cy="6845639"/>
          </a:xfrm>
          <a:prstGeom prst="rect">
            <a:avLst/>
          </a:prstGeom>
        </p:spPr>
      </p:pic>
    </p:spTree>
    <p:extLst>
      <p:ext uri="{BB962C8B-B14F-4D97-AF65-F5344CB8AC3E}">
        <p14:creationId xmlns:p14="http://schemas.microsoft.com/office/powerpoint/2010/main" val="420677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3642-A534-4F5D-62F2-4FDB824D4B64}"/>
              </a:ext>
            </a:extLst>
          </p:cNvPr>
          <p:cNvSpPr>
            <a:spLocks noGrp="1"/>
          </p:cNvSpPr>
          <p:nvPr>
            <p:ph type="title"/>
          </p:nvPr>
        </p:nvSpPr>
        <p:spPr>
          <a:xfrm>
            <a:off x="379562" y="892098"/>
            <a:ext cx="5541735" cy="1366969"/>
          </a:xfrm>
        </p:spPr>
        <p:txBody>
          <a:bodyPr>
            <a:normAutofit/>
          </a:bodyPr>
          <a:lstStyle/>
          <a:p>
            <a:r>
              <a:rPr lang="en-GB">
                <a:latin typeface="Abadi"/>
              </a:rPr>
              <a:t>What can Artificial Intelligence generate?</a:t>
            </a:r>
          </a:p>
        </p:txBody>
      </p:sp>
      <p:sp>
        <p:nvSpPr>
          <p:cNvPr id="3" name="Content Placeholder 2">
            <a:extLst>
              <a:ext uri="{FF2B5EF4-FFF2-40B4-BE49-F238E27FC236}">
                <a16:creationId xmlns:a16="http://schemas.microsoft.com/office/drawing/2014/main" id="{CF604F81-1068-C427-4256-F9619AAB938C}"/>
              </a:ext>
            </a:extLst>
          </p:cNvPr>
          <p:cNvSpPr>
            <a:spLocks noGrp="1"/>
          </p:cNvSpPr>
          <p:nvPr>
            <p:ph sz="quarter" idx="11"/>
          </p:nvPr>
        </p:nvSpPr>
        <p:spPr>
          <a:xfrm>
            <a:off x="189781" y="2419815"/>
            <a:ext cx="5318922" cy="4006863"/>
          </a:xfrm>
        </p:spPr>
        <p:txBody>
          <a:bodyPr>
            <a:normAutofit fontScale="92500" lnSpcReduction="10000"/>
          </a:bodyPr>
          <a:lstStyle/>
          <a:p>
            <a:pPr>
              <a:spcBef>
                <a:spcPts val="1200"/>
              </a:spcBef>
            </a:pPr>
            <a:r>
              <a:rPr lang="en-GB" sz="2400"/>
              <a:t>Large language models such as ChatGPT can generate tex</a:t>
            </a:r>
            <a:r>
              <a:rPr lang="en-GB"/>
              <a:t>t in multiple languages and styles. They can also interpret text and images.</a:t>
            </a:r>
          </a:p>
          <a:p>
            <a:pPr>
              <a:spcBef>
                <a:spcPts val="1200"/>
              </a:spcBef>
            </a:pPr>
            <a:r>
              <a:rPr lang="en-GB"/>
              <a:t>Generative programs such as DALL.E2 and </a:t>
            </a:r>
            <a:r>
              <a:rPr lang="en-GB" err="1"/>
              <a:t>Midjourney</a:t>
            </a:r>
            <a:r>
              <a:rPr lang="en-GB"/>
              <a:t> generate images from text instructions. Others can generate video, audio, and code.</a:t>
            </a:r>
          </a:p>
          <a:p>
            <a:pPr>
              <a:spcBef>
                <a:spcPts val="1200"/>
              </a:spcBef>
            </a:pPr>
            <a:r>
              <a:rPr lang="en-GB"/>
              <a:t>AI will be increasingly blended into everyday software as a task assistant.</a:t>
            </a:r>
          </a:p>
          <a:p>
            <a:pPr>
              <a:spcBef>
                <a:spcPts val="1200"/>
              </a:spcBef>
            </a:pPr>
            <a:r>
              <a:rPr lang="en-GB"/>
              <a:t>ChatGPT has an increasing list of plugins that extend the natural language model to connect to services, data, and calculations.</a:t>
            </a:r>
          </a:p>
          <a:p>
            <a:pPr>
              <a:spcBef>
                <a:spcPts val="1200"/>
              </a:spcBef>
            </a:pPr>
            <a:endParaRPr lang="en-GB" sz="2400">
              <a:latin typeface="Abadi Extra Light" panose="020B0204020104020204" pitchFamily="34" charset="0"/>
            </a:endParaRPr>
          </a:p>
          <a:p>
            <a:pPr>
              <a:spcBef>
                <a:spcPts val="1200"/>
              </a:spcBef>
            </a:pPr>
            <a:endParaRPr lang="en-GB">
              <a:latin typeface="Abadi Extra Light" panose="020B0204020104020204" pitchFamily="34" charset="0"/>
            </a:endParaRPr>
          </a:p>
          <a:p>
            <a:pPr>
              <a:spcBef>
                <a:spcPts val="1200"/>
              </a:spcBef>
            </a:pPr>
            <a:endParaRPr lang="en-GB" sz="2400">
              <a:latin typeface="Abadi Extra Light" panose="020B0204020104020204" pitchFamily="34" charset="0"/>
            </a:endParaRPr>
          </a:p>
        </p:txBody>
      </p:sp>
      <p:pic>
        <p:nvPicPr>
          <p:cNvPr id="4" name="Picture 2">
            <a:extLst>
              <a:ext uri="{FF2B5EF4-FFF2-40B4-BE49-F238E27FC236}">
                <a16:creationId xmlns:a16="http://schemas.microsoft.com/office/drawing/2014/main" id="{680F852E-7DDA-D023-2623-B639CACBFFC7}"/>
              </a:ext>
            </a:extLst>
          </p:cNvPr>
          <p:cNvPicPr>
            <a:picLocks noChangeAspect="1" noChangeArrowheads="1"/>
          </p:cNvPicPr>
          <p:nvPr/>
        </p:nvPicPr>
        <p:blipFill rotWithShape="1">
          <a:blip r:embed="rId3" cstate="email">
            <a:lum bright="70000" contrast="-70000"/>
            <a:alphaModFix amt="65000"/>
            <a:extLst>
              <a:ext uri="{28A0092B-C50C-407E-A947-70E740481C1C}">
                <a14:useLocalDpi xmlns:a14="http://schemas.microsoft.com/office/drawing/2010/main"/>
              </a:ext>
            </a:extLst>
          </a:blip>
          <a:srcRect/>
          <a:stretch/>
        </p:blipFill>
        <p:spPr bwMode="auto">
          <a:xfrm>
            <a:off x="5921298" y="431321"/>
            <a:ext cx="6270702" cy="6426679"/>
          </a:xfrm>
          <a:prstGeom prst="rect">
            <a:avLst/>
          </a:prstGeom>
          <a:noFill/>
          <a:effectLst>
            <a:glow>
              <a:srgbClr val="B7E0E5"/>
            </a:glow>
            <a:softEdge rad="165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89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3642-A534-4F5D-62F2-4FDB824D4B64}"/>
              </a:ext>
            </a:extLst>
          </p:cNvPr>
          <p:cNvSpPr>
            <a:spLocks noGrp="1"/>
          </p:cNvSpPr>
          <p:nvPr>
            <p:ph type="title"/>
          </p:nvPr>
        </p:nvSpPr>
        <p:spPr/>
        <p:txBody>
          <a:bodyPr/>
          <a:lstStyle/>
          <a:p>
            <a:r>
              <a:rPr lang="en-GB">
                <a:latin typeface="Abadi" panose="020B0604020104020204" pitchFamily="34" charset="0"/>
              </a:rPr>
              <a:t>What are large language models (LLMs)?</a:t>
            </a:r>
          </a:p>
        </p:txBody>
      </p:sp>
      <p:sp>
        <p:nvSpPr>
          <p:cNvPr id="3" name="Content Placeholder 2">
            <a:extLst>
              <a:ext uri="{FF2B5EF4-FFF2-40B4-BE49-F238E27FC236}">
                <a16:creationId xmlns:a16="http://schemas.microsoft.com/office/drawing/2014/main" id="{CF604F81-1068-C427-4256-F9619AAB938C}"/>
              </a:ext>
            </a:extLst>
          </p:cNvPr>
          <p:cNvSpPr>
            <a:spLocks noGrp="1"/>
          </p:cNvSpPr>
          <p:nvPr>
            <p:ph sz="quarter" idx="11"/>
          </p:nvPr>
        </p:nvSpPr>
        <p:spPr>
          <a:xfrm>
            <a:off x="189781" y="1699591"/>
            <a:ext cx="11812438" cy="4727088"/>
          </a:xfrm>
        </p:spPr>
        <p:txBody>
          <a:bodyPr>
            <a:normAutofit/>
          </a:bodyPr>
          <a:lstStyle/>
          <a:p>
            <a:pPr>
              <a:lnSpc>
                <a:spcPct val="100000"/>
              </a:lnSpc>
              <a:spcAft>
                <a:spcPts val="1200"/>
              </a:spcAft>
            </a:pPr>
            <a:r>
              <a:rPr lang="en-GB"/>
              <a:t>Large language models (LLMs) are a type of advanced artificial intelligence system. ChatGPT is an example of an LLM that allows people to interact with a computer in a more natural and conversational way.</a:t>
            </a:r>
          </a:p>
          <a:p>
            <a:pPr>
              <a:lnSpc>
                <a:spcPct val="100000"/>
              </a:lnSpc>
              <a:spcAft>
                <a:spcPts val="1200"/>
              </a:spcAft>
            </a:pPr>
            <a:r>
              <a:rPr lang="en-GB"/>
              <a:t>GPT stands for “Generative Pre-trained Transformer” and is the name given to a family of natural language models developed by OpenAI. There are other large language models such as Bard, </a:t>
            </a:r>
            <a:r>
              <a:rPr lang="en-GB" err="1"/>
              <a:t>LLaMA</a:t>
            </a:r>
            <a:r>
              <a:rPr lang="en-GB"/>
              <a:t>, and Claude.</a:t>
            </a:r>
          </a:p>
          <a:p>
            <a:pPr>
              <a:lnSpc>
                <a:spcPct val="100000"/>
              </a:lnSpc>
              <a:spcAft>
                <a:spcPts val="1200"/>
              </a:spcAft>
            </a:pPr>
            <a:r>
              <a:rPr lang="en-GB"/>
              <a:t>These tools are known as </a:t>
            </a:r>
            <a:r>
              <a:rPr lang="en-GB" b="1"/>
              <a:t>generative AI</a:t>
            </a:r>
            <a:r>
              <a:rPr lang="en-GB"/>
              <a:t> because of their ability to produce seemingly original results. </a:t>
            </a:r>
          </a:p>
          <a:p>
            <a:pPr>
              <a:lnSpc>
                <a:spcPct val="100000"/>
              </a:lnSpc>
              <a:spcAft>
                <a:spcPts val="1200"/>
              </a:spcAft>
            </a:pPr>
            <a:r>
              <a:rPr lang="en-GB"/>
              <a:t>They are trained on large text datasets to learn to predict the next word in a sentence and, from that, generate coherent and compelling responses. GPT-3 is trained on 300 billion words.</a:t>
            </a:r>
          </a:p>
        </p:txBody>
      </p:sp>
    </p:spTree>
    <p:extLst>
      <p:ext uri="{BB962C8B-B14F-4D97-AF65-F5344CB8AC3E}">
        <p14:creationId xmlns:p14="http://schemas.microsoft.com/office/powerpoint/2010/main" val="212835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0215-9BCA-E3DF-E377-CBD211E21F98}"/>
              </a:ext>
            </a:extLst>
          </p:cNvPr>
          <p:cNvSpPr>
            <a:spLocks noGrp="1"/>
          </p:cNvSpPr>
          <p:nvPr>
            <p:ph type="title"/>
          </p:nvPr>
        </p:nvSpPr>
        <p:spPr>
          <a:xfrm>
            <a:off x="379562" y="-1380226"/>
            <a:ext cx="10619117" cy="1380226"/>
          </a:xfrm>
        </p:spPr>
        <p:txBody>
          <a:bodyPr vert="horz" lIns="91440" tIns="45720" rIns="91440" bIns="45720" rtlCol="0" anchor="b">
            <a:normAutofit/>
          </a:bodyPr>
          <a:lstStyle/>
          <a:p>
            <a:r>
              <a:rPr lang="en-GB"/>
              <a:t>What do you think are some of the negatives of generative AI?</a:t>
            </a:r>
          </a:p>
        </p:txBody>
      </p:sp>
      <p:pic>
        <p:nvPicPr>
          <p:cNvPr id="6" name="Picture 5" descr="Screenshot of the Mentimeter question: 'What do you think are some of the negatives of generative AI?' and 'Waiting for answers'">
            <a:extLst>
              <a:ext uri="{FF2B5EF4-FFF2-40B4-BE49-F238E27FC236}">
                <a16:creationId xmlns:a16="http://schemas.microsoft.com/office/drawing/2014/main" id="{F72FC6AF-3AC5-5BC7-3921-5B296B323B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952" y="0"/>
            <a:ext cx="12146096" cy="6858000"/>
          </a:xfrm>
          <a:prstGeom prst="rect">
            <a:avLst/>
          </a:prstGeom>
        </p:spPr>
      </p:pic>
    </p:spTree>
    <p:extLst>
      <p:ext uri="{BB962C8B-B14F-4D97-AF65-F5344CB8AC3E}">
        <p14:creationId xmlns:p14="http://schemas.microsoft.com/office/powerpoint/2010/main" val="19922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08">
      <a:dk1>
        <a:sysClr val="windowText" lastClr="000000"/>
      </a:dk1>
      <a:lt1>
        <a:sysClr val="window" lastClr="FFFFFF"/>
      </a:lt1>
      <a:dk2>
        <a:srgbClr val="003D4C"/>
      </a:dk2>
      <a:lt2>
        <a:srgbClr val="D6D2C4"/>
      </a:lt2>
      <a:accent1>
        <a:srgbClr val="500778"/>
      </a:accent1>
      <a:accent2>
        <a:srgbClr val="D50032"/>
      </a:accent2>
      <a:accent3>
        <a:srgbClr val="B5BD00"/>
      </a:accent3>
      <a:accent4>
        <a:srgbClr val="C6B0BC"/>
      </a:accent4>
      <a:accent5>
        <a:srgbClr val="0097A9"/>
      </a:accent5>
      <a:accent6>
        <a:srgbClr val="F6BE00"/>
      </a:accent6>
      <a:hlink>
        <a:srgbClr val="0563C1"/>
      </a:hlink>
      <a:folHlink>
        <a:srgbClr val="954F72"/>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Brand-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12400" indent="-212400">
          <a:lnSpc>
            <a:spcPts val="2200"/>
          </a:lnSpc>
          <a:buFont typeface="Lucida Grande"/>
          <a:buChar char="–"/>
          <a:defRPr sz="3200" b="1" kern="0" dirty="0"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71F368D528904BAAA1CC7E850F63EB" ma:contentTypeVersion="12" ma:contentTypeDescription="Create a new document." ma:contentTypeScope="" ma:versionID="db1ca6c6beb2ca9dff19db4ad799fcc3">
  <xsd:schema xmlns:xsd="http://www.w3.org/2001/XMLSchema" xmlns:xs="http://www.w3.org/2001/XMLSchema" xmlns:p="http://schemas.microsoft.com/office/2006/metadata/properties" xmlns:ns2="de0af330-572f-49a7-9a48-4db3bc0055ef" xmlns:ns3="e5b06162-66f7-497c-aafd-fd8c4cbd5f98" targetNamespace="http://schemas.microsoft.com/office/2006/metadata/properties" ma:root="true" ma:fieldsID="b5d6cf5005dbeaaf2dc288bae575e091" ns2:_="" ns3:_="">
    <xsd:import namespace="de0af330-572f-49a7-9a48-4db3bc0055ef"/>
    <xsd:import namespace="e5b06162-66f7-497c-aafd-fd8c4cbd5f9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af330-572f-49a7-9a48-4db3bc0055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b5e1bccc-9a8b-480e-9079-306dd3e48a66}" ma:internalName="TaxCatchAll" ma:showField="CatchAllData" ma:web="de0af330-572f-49a7-9a48-4db3bc0055e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b06162-66f7-497c-aafd-fd8c4cbd5f9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79a89b1-2c2c-4f7f-9bd7-7914fb13a02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e0af330-572f-49a7-9a48-4db3bc0055ef" xsi:nil="true"/>
    <lcf76f155ced4ddcb4097134ff3c332f xmlns="e5b06162-66f7-497c-aafd-fd8c4cbd5f98">
      <Terms xmlns="http://schemas.microsoft.com/office/infopath/2007/PartnerControls"/>
    </lcf76f155ced4ddcb4097134ff3c332f>
    <SharedWithUsers xmlns="de0af330-572f-49a7-9a48-4db3bc0055ef">
      <UserInfo>
        <DisplayName>Norris, Caroline</DisplayName>
        <AccountId>51</AccountId>
        <AccountType/>
      </UserInfo>
    </SharedWithUsers>
  </documentManagement>
</p:properties>
</file>

<file path=customXml/itemProps1.xml><?xml version="1.0" encoding="utf-8"?>
<ds:datastoreItem xmlns:ds="http://schemas.openxmlformats.org/officeDocument/2006/customXml" ds:itemID="{D6C86180-6C38-48CB-96BB-296CD92A00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0af330-572f-49a7-9a48-4db3bc0055ef"/>
    <ds:schemaRef ds:uri="e5b06162-66f7-497c-aafd-fd8c4cbd5f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167BB4-619B-41EF-9EA5-7792100A03D8}">
  <ds:schemaRefs>
    <ds:schemaRef ds:uri="http://schemas.microsoft.com/sharepoint/v3/contenttype/forms"/>
  </ds:schemaRefs>
</ds:datastoreItem>
</file>

<file path=customXml/itemProps3.xml><?xml version="1.0" encoding="utf-8"?>
<ds:datastoreItem xmlns:ds="http://schemas.openxmlformats.org/officeDocument/2006/customXml" ds:itemID="{6CBAA709-AB99-4979-BE8C-12F83BE08622}">
  <ds:schemaRefs>
    <ds:schemaRef ds:uri="de0af330-572f-49a7-9a48-4db3bc0055ef"/>
    <ds:schemaRef ds:uri="e5b06162-66f7-497c-aafd-fd8c4cbd5f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TotalTime>
  <Words>4798</Words>
  <Application>Microsoft Office PowerPoint</Application>
  <PresentationFormat>Widescreen</PresentationFormat>
  <Paragraphs>219</Paragraphs>
  <Slides>30</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Abadi</vt:lpstr>
      <vt:lpstr>Abadi Extra Light</vt:lpstr>
      <vt:lpstr>Arial</vt:lpstr>
      <vt:lpstr>Bierstadt</vt:lpstr>
      <vt:lpstr>Calibri</vt:lpstr>
      <vt:lpstr>inherit</vt:lpstr>
      <vt:lpstr>Lucida Grande</vt:lpstr>
      <vt:lpstr>Wingdings</vt:lpstr>
      <vt:lpstr>Office Theme</vt:lpstr>
      <vt:lpstr>UCL-Brand-Master</vt:lpstr>
      <vt:lpstr>Instructions for use</vt:lpstr>
      <vt:lpstr>AI and You</vt:lpstr>
      <vt:lpstr>Session outline</vt:lpstr>
      <vt:lpstr>1. What is Artificial Intelligence?</vt:lpstr>
      <vt:lpstr>What is Artificial Intelligence?</vt:lpstr>
      <vt:lpstr>Have you used ChatGPT or another Generative AI tool?</vt:lpstr>
      <vt:lpstr>What can Artificial Intelligence generate?</vt:lpstr>
      <vt:lpstr>What are large language models (LLMs)?</vt:lpstr>
      <vt:lpstr>What do you think are some of the negatives of generative AI?</vt:lpstr>
      <vt:lpstr>What are its limitations?</vt:lpstr>
      <vt:lpstr>What are the broader ethical issues?</vt:lpstr>
      <vt:lpstr>2. Is it appropriate to use generative AI?</vt:lpstr>
      <vt:lpstr>Option 1: Discuss student perspectives on different tools</vt:lpstr>
      <vt:lpstr>Is it appropriate to use these tools in your discipline?</vt:lpstr>
      <vt:lpstr>Option 2: Discuss student perspectives on ethical usage of generative AI</vt:lpstr>
      <vt:lpstr>Option 2: Discuss ethical usage of AI</vt:lpstr>
      <vt:lpstr>Option 3: Critique of an AI-generated output in your discipline</vt:lpstr>
      <vt:lpstr>Can ChatGPT succeed in  an exam in UCL History?</vt:lpstr>
      <vt:lpstr>Can ChatGPT succeed in  an exam in UCL History? (contd.)</vt:lpstr>
      <vt:lpstr>Can ChatGPT solve  physics problems?</vt:lpstr>
      <vt:lpstr>Can ChatGPT solve  physics problems? (2)</vt:lpstr>
      <vt:lpstr>3. What are UCL’s rules on academic integrity and AI?</vt:lpstr>
      <vt:lpstr>AI and Assessments</vt:lpstr>
      <vt:lpstr>Category 1</vt:lpstr>
      <vt:lpstr>Category 2 </vt:lpstr>
      <vt:lpstr>Category 3  </vt:lpstr>
      <vt:lpstr>Acknowledging use of generative AI </vt:lpstr>
      <vt:lpstr>4. What are our next steps?</vt:lpstr>
      <vt:lpstr>How might students use AI?</vt:lpstr>
      <vt:lpstr>Any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Brooks, Ruth</dc:creator>
  <cp:keywords/>
  <dc:description/>
  <cp:lastModifiedBy>Martin, Felicity</cp:lastModifiedBy>
  <cp:revision>3</cp:revision>
  <cp:lastPrinted>2019-06-27T07:36:13Z</cp:lastPrinted>
  <dcterms:created xsi:type="dcterms:W3CDTF">2018-08-10T11:44:41Z</dcterms:created>
  <dcterms:modified xsi:type="dcterms:W3CDTF">2023-09-12T10:48:08Z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0x010100B671F368D528904BAAA1CC7E850F63EB</vt:lpwstr>
  </property>
  <property fmtid="{D5CDD505-2E9C-101B-9397-08002B2CF9AE}" pid="3" name="MediaServiceImageTags">
    <vt:lpwstr/>
  </property>
</Properties>
</file>